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9" r:id="rId27"/>
    <p:sldId id="290" r:id="rId28"/>
    <p:sldId id="291" r:id="rId29"/>
    <p:sldId id="292" r:id="rId30"/>
    <p:sldId id="293" r:id="rId31"/>
    <p:sldId id="294" r:id="rId3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9">
          <p15:clr>
            <a:srgbClr val="A4A3A4"/>
          </p15:clr>
        </p15:guide>
        <p15:guide id="2" pos="28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52">
          <p15:clr>
            <a:srgbClr val="A4A3A4"/>
          </p15:clr>
        </p15:guide>
        <p15:guide id="2" pos="2103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hhxTyhdL0KG4a1kr1tF8bM+Bk/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234" y="72"/>
      </p:cViewPr>
      <p:guideLst>
        <p:guide orient="horz" pos="2139"/>
        <p:guide pos="280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0" y="0"/>
      </p:cViewPr>
      <p:guideLst>
        <p:guide orient="horz" pos="2852"/>
        <p:guide pos="210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886a6d3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886a6d3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33886a6d38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886a6d38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886a6d38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33886a6d385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886a6d38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3886a6d38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33886a6d385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3886a6d38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3886a6d38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33886a6d385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886a6d38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3886a6d38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33886a6d385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886a6d38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3886a6d38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33886a6d385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3886a6d38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33886a6d38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886a6d385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33886a6d38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3886a6d385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33886a6d385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3886a6d38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33886a6d38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886a6d38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33886a6d38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3886a6d38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886a6d38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3886a6d38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33886a6d38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3886a6d38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33886a6d38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3886a6d38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33886a6d38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Openneuro: A free and open platform for validating and sharing BIDS-compliant MRI, PET, MEG, EEG, and iEEG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Openneuro: A free and open platform for validating and sharing BIDS-compliant MRI, PET, MEG, EEG, and iEEG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Openneuro: A free and open platform for validating and sharing BIDS-compliant MRI, PET, MEG, EEG, and iEEG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3878b29cd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3878b29cd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33878b29cd7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878b29cd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878b29cd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33878b29cd7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4"/>
          <p:cNvPicPr preferRelativeResize="0"/>
          <p:nvPr/>
        </p:nvPicPr>
        <p:blipFill rotWithShape="1">
          <a:blip r:embed="rId2">
            <a:alphaModFix/>
          </a:blip>
          <a:srcRect l="5893" r="14464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9516" y="3333750"/>
            <a:ext cx="359448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4"/>
          <p:cNvSpPr txBox="1">
            <a:spLocks noGrp="1"/>
          </p:cNvSpPr>
          <p:nvPr>
            <p:ph type="ctrTitle"/>
          </p:nvPr>
        </p:nvSpPr>
        <p:spPr>
          <a:xfrm>
            <a:off x="3670770" y="1085380"/>
            <a:ext cx="5220281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subTitle" idx="1"/>
          </p:nvPr>
        </p:nvSpPr>
        <p:spPr>
          <a:xfrm>
            <a:off x="3679358" y="2628430"/>
            <a:ext cx="5210643" cy="13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9" name="Google Shape;1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7968" y="6297862"/>
            <a:ext cx="2725163" cy="356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9516" y="3333750"/>
            <a:ext cx="359448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3"/>
          <p:cNvSpPr/>
          <p:nvPr/>
        </p:nvSpPr>
        <p:spPr>
          <a:xfrm>
            <a:off x="0" y="3336180"/>
            <a:ext cx="5550370" cy="3521820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3"/>
          <p:cNvSpPr txBox="1">
            <a:spLocks noGrp="1"/>
          </p:cNvSpPr>
          <p:nvPr>
            <p:ph type="ctrTitle"/>
          </p:nvPr>
        </p:nvSpPr>
        <p:spPr>
          <a:xfrm>
            <a:off x="321732" y="3333750"/>
            <a:ext cx="5220281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subTitle" idx="1"/>
          </p:nvPr>
        </p:nvSpPr>
        <p:spPr>
          <a:xfrm>
            <a:off x="330320" y="4876800"/>
            <a:ext cx="5210643" cy="13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3" name="Google Shape;8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7968" y="6297862"/>
            <a:ext cx="2725163" cy="356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4" descr="ppt template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9516" y="3333750"/>
            <a:ext cx="359448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4"/>
          <p:cNvSpPr txBox="1">
            <a:spLocks noGrp="1"/>
          </p:cNvSpPr>
          <p:nvPr>
            <p:ph type="ctrTitle"/>
          </p:nvPr>
        </p:nvSpPr>
        <p:spPr>
          <a:xfrm>
            <a:off x="3670770" y="1085380"/>
            <a:ext cx="5220281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subTitle" idx="1"/>
          </p:nvPr>
        </p:nvSpPr>
        <p:spPr>
          <a:xfrm>
            <a:off x="3679358" y="2628430"/>
            <a:ext cx="5210643" cy="13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9" name="Google Shape;8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7968" y="6297862"/>
            <a:ext cx="2725163" cy="356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35" descr="ppt template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5"/>
          <p:cNvSpPr txBox="1">
            <a:spLocks noGrp="1"/>
          </p:cNvSpPr>
          <p:nvPr>
            <p:ph type="title"/>
          </p:nvPr>
        </p:nvSpPr>
        <p:spPr>
          <a:xfrm>
            <a:off x="266700" y="872369"/>
            <a:ext cx="8248650" cy="188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5"/>
          <p:cNvSpPr txBox="1">
            <a:spLocks noGrp="1"/>
          </p:cNvSpPr>
          <p:nvPr>
            <p:ph type="body" idx="1"/>
          </p:nvPr>
        </p:nvSpPr>
        <p:spPr>
          <a:xfrm>
            <a:off x="266700" y="2762251"/>
            <a:ext cx="8248650" cy="34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&gt;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35"/>
          <p:cNvSpPr txBox="1">
            <a:spLocks noGrp="1"/>
          </p:cNvSpPr>
          <p:nvPr>
            <p:ph type="sldNum" idx="12"/>
          </p:nvPr>
        </p:nvSpPr>
        <p:spPr>
          <a:xfrm>
            <a:off x="6457950" y="6188714"/>
            <a:ext cx="2057400" cy="29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5" name="Google Shape;9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6256" y="110702"/>
            <a:ext cx="1675211" cy="321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9920" y="6485133"/>
            <a:ext cx="3624080" cy="37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6" descr="ppt template1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6"/>
          <p:cNvSpPr txBox="1">
            <a:spLocks noGrp="1"/>
          </p:cNvSpPr>
          <p:nvPr>
            <p:ph type="title"/>
          </p:nvPr>
        </p:nvSpPr>
        <p:spPr>
          <a:xfrm>
            <a:off x="266700" y="872369"/>
            <a:ext cx="8248650" cy="188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6"/>
          <p:cNvSpPr txBox="1">
            <a:spLocks noGrp="1"/>
          </p:cNvSpPr>
          <p:nvPr>
            <p:ph type="body" idx="1"/>
          </p:nvPr>
        </p:nvSpPr>
        <p:spPr>
          <a:xfrm>
            <a:off x="266700" y="2762251"/>
            <a:ext cx="8248650" cy="34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&gt;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6"/>
          <p:cNvSpPr txBox="1">
            <a:spLocks noGrp="1"/>
          </p:cNvSpPr>
          <p:nvPr>
            <p:ph type="sldNum" idx="12"/>
          </p:nvPr>
        </p:nvSpPr>
        <p:spPr>
          <a:xfrm>
            <a:off x="6457950" y="6188714"/>
            <a:ext cx="2057400" cy="29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" name="Google Shape;10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6256" y="110702"/>
            <a:ext cx="1675211" cy="321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9920" y="6485133"/>
            <a:ext cx="3624080" cy="37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7" descr="ppt template19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7"/>
          <p:cNvSpPr txBox="1">
            <a:spLocks noGrp="1"/>
          </p:cNvSpPr>
          <p:nvPr>
            <p:ph type="title"/>
          </p:nvPr>
        </p:nvSpPr>
        <p:spPr>
          <a:xfrm>
            <a:off x="266700" y="872369"/>
            <a:ext cx="8248650" cy="188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7"/>
          <p:cNvSpPr txBox="1">
            <a:spLocks noGrp="1"/>
          </p:cNvSpPr>
          <p:nvPr>
            <p:ph type="body" idx="1"/>
          </p:nvPr>
        </p:nvSpPr>
        <p:spPr>
          <a:xfrm>
            <a:off x="266700" y="2762251"/>
            <a:ext cx="8248650" cy="34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&gt;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7"/>
          <p:cNvSpPr txBox="1">
            <a:spLocks noGrp="1"/>
          </p:cNvSpPr>
          <p:nvPr>
            <p:ph type="sldNum" idx="12"/>
          </p:nvPr>
        </p:nvSpPr>
        <p:spPr>
          <a:xfrm>
            <a:off x="6457950" y="6188714"/>
            <a:ext cx="2057400" cy="29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9" name="Google Shape;10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6256" y="110702"/>
            <a:ext cx="1675211" cy="321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9920" y="6485133"/>
            <a:ext cx="3624080" cy="37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8" descr="ppt template1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8"/>
          <p:cNvSpPr txBox="1">
            <a:spLocks noGrp="1"/>
          </p:cNvSpPr>
          <p:nvPr>
            <p:ph type="title"/>
          </p:nvPr>
        </p:nvSpPr>
        <p:spPr>
          <a:xfrm>
            <a:off x="266700" y="872369"/>
            <a:ext cx="8248650" cy="188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8"/>
          <p:cNvSpPr txBox="1">
            <a:spLocks noGrp="1"/>
          </p:cNvSpPr>
          <p:nvPr>
            <p:ph type="body" idx="1"/>
          </p:nvPr>
        </p:nvSpPr>
        <p:spPr>
          <a:xfrm>
            <a:off x="266700" y="2762251"/>
            <a:ext cx="8248650" cy="34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&gt;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38"/>
          <p:cNvSpPr txBox="1">
            <a:spLocks noGrp="1"/>
          </p:cNvSpPr>
          <p:nvPr>
            <p:ph type="sldNum" idx="12"/>
          </p:nvPr>
        </p:nvSpPr>
        <p:spPr>
          <a:xfrm>
            <a:off x="6457950" y="6188714"/>
            <a:ext cx="2057400" cy="29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" name="Google Shape;11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6256" y="110702"/>
            <a:ext cx="1675211" cy="321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9920" y="6485133"/>
            <a:ext cx="3624080" cy="37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9" descr="ppt template1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9"/>
          <p:cNvSpPr txBox="1">
            <a:spLocks noGrp="1"/>
          </p:cNvSpPr>
          <p:nvPr>
            <p:ph type="title"/>
          </p:nvPr>
        </p:nvSpPr>
        <p:spPr>
          <a:xfrm>
            <a:off x="266700" y="872369"/>
            <a:ext cx="8248650" cy="188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9"/>
          <p:cNvSpPr txBox="1">
            <a:spLocks noGrp="1"/>
          </p:cNvSpPr>
          <p:nvPr>
            <p:ph type="body" idx="1"/>
          </p:nvPr>
        </p:nvSpPr>
        <p:spPr>
          <a:xfrm>
            <a:off x="266700" y="2762251"/>
            <a:ext cx="8248650" cy="34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&gt;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39"/>
          <p:cNvSpPr txBox="1">
            <a:spLocks noGrp="1"/>
          </p:cNvSpPr>
          <p:nvPr>
            <p:ph type="sldNum" idx="12"/>
          </p:nvPr>
        </p:nvSpPr>
        <p:spPr>
          <a:xfrm>
            <a:off x="6457950" y="6188714"/>
            <a:ext cx="2057400" cy="29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" name="Google Shape;12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6256" y="110702"/>
            <a:ext cx="1675211" cy="321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9920" y="6485133"/>
            <a:ext cx="3624080" cy="37872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9"/>
          <p:cNvSpPr txBox="1"/>
          <p:nvPr/>
        </p:nvSpPr>
        <p:spPr>
          <a:xfrm>
            <a:off x="2743201" y="757003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0" descr="ppt templat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1712874"/>
            <a:ext cx="5706532" cy="343339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0"/>
          <p:cNvSpPr txBox="1">
            <a:spLocks noGrp="1"/>
          </p:cNvSpPr>
          <p:nvPr>
            <p:ph type="title"/>
          </p:nvPr>
        </p:nvSpPr>
        <p:spPr>
          <a:xfrm>
            <a:off x="321734" y="1717928"/>
            <a:ext cx="5383497" cy="2052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0"/>
          <p:cNvSpPr txBox="1">
            <a:spLocks noGrp="1"/>
          </p:cNvSpPr>
          <p:nvPr>
            <p:ph type="body" idx="1"/>
          </p:nvPr>
        </p:nvSpPr>
        <p:spPr>
          <a:xfrm>
            <a:off x="316484" y="3776670"/>
            <a:ext cx="5388747" cy="1374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40"/>
          <p:cNvSpPr txBox="1">
            <a:spLocks noGrp="1"/>
          </p:cNvSpPr>
          <p:nvPr>
            <p:ph type="dt" idx="10"/>
          </p:nvPr>
        </p:nvSpPr>
        <p:spPr>
          <a:xfrm>
            <a:off x="266700" y="6188714"/>
            <a:ext cx="2057400" cy="29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0"/>
          <p:cNvSpPr txBox="1">
            <a:spLocks noGrp="1"/>
          </p:cNvSpPr>
          <p:nvPr>
            <p:ph type="sldNum" idx="12"/>
          </p:nvPr>
        </p:nvSpPr>
        <p:spPr>
          <a:xfrm>
            <a:off x="6457950" y="6188714"/>
            <a:ext cx="2057400" cy="29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3" name="Google Shape;13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9920" y="6485133"/>
            <a:ext cx="3624080" cy="37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4529" y="249184"/>
            <a:ext cx="2716292" cy="521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1" descr="ppt template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1712874"/>
            <a:ext cx="5706532" cy="34333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1"/>
          <p:cNvSpPr txBox="1">
            <a:spLocks noGrp="1"/>
          </p:cNvSpPr>
          <p:nvPr>
            <p:ph type="title"/>
          </p:nvPr>
        </p:nvSpPr>
        <p:spPr>
          <a:xfrm>
            <a:off x="321734" y="1717928"/>
            <a:ext cx="5383497" cy="2052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1"/>
          <p:cNvSpPr txBox="1">
            <a:spLocks noGrp="1"/>
          </p:cNvSpPr>
          <p:nvPr>
            <p:ph type="body" idx="1"/>
          </p:nvPr>
        </p:nvSpPr>
        <p:spPr>
          <a:xfrm>
            <a:off x="316484" y="3776670"/>
            <a:ext cx="5388747" cy="1374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41"/>
          <p:cNvSpPr txBox="1">
            <a:spLocks noGrp="1"/>
          </p:cNvSpPr>
          <p:nvPr>
            <p:ph type="dt" idx="10"/>
          </p:nvPr>
        </p:nvSpPr>
        <p:spPr>
          <a:xfrm>
            <a:off x="266700" y="6188714"/>
            <a:ext cx="2057400" cy="29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1"/>
          <p:cNvSpPr txBox="1">
            <a:spLocks noGrp="1"/>
          </p:cNvSpPr>
          <p:nvPr>
            <p:ph type="sldNum" idx="12"/>
          </p:nvPr>
        </p:nvSpPr>
        <p:spPr>
          <a:xfrm>
            <a:off x="6457950" y="6188714"/>
            <a:ext cx="2057400" cy="29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2" name="Google Shape;142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9920" y="6485133"/>
            <a:ext cx="3624080" cy="37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4529" y="249184"/>
            <a:ext cx="2716292" cy="521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ction Header">
  <p:cSld name="3_Section Head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2" descr="ppt template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1712874"/>
            <a:ext cx="5706532" cy="343339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2"/>
          <p:cNvSpPr txBox="1">
            <a:spLocks noGrp="1"/>
          </p:cNvSpPr>
          <p:nvPr>
            <p:ph type="title"/>
          </p:nvPr>
        </p:nvSpPr>
        <p:spPr>
          <a:xfrm>
            <a:off x="321734" y="1717928"/>
            <a:ext cx="5383497" cy="2052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2"/>
          <p:cNvSpPr txBox="1">
            <a:spLocks noGrp="1"/>
          </p:cNvSpPr>
          <p:nvPr>
            <p:ph type="body" idx="1"/>
          </p:nvPr>
        </p:nvSpPr>
        <p:spPr>
          <a:xfrm>
            <a:off x="316484" y="3776670"/>
            <a:ext cx="5388747" cy="1374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42"/>
          <p:cNvSpPr txBox="1">
            <a:spLocks noGrp="1"/>
          </p:cNvSpPr>
          <p:nvPr>
            <p:ph type="dt" idx="10"/>
          </p:nvPr>
        </p:nvSpPr>
        <p:spPr>
          <a:xfrm>
            <a:off x="266700" y="6188714"/>
            <a:ext cx="2057400" cy="29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2"/>
          <p:cNvSpPr txBox="1">
            <a:spLocks noGrp="1"/>
          </p:cNvSpPr>
          <p:nvPr>
            <p:ph type="sldNum" idx="12"/>
          </p:nvPr>
        </p:nvSpPr>
        <p:spPr>
          <a:xfrm>
            <a:off x="6457950" y="6188714"/>
            <a:ext cx="2057400" cy="29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9920" y="6485133"/>
            <a:ext cx="3624080" cy="37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4529" y="249184"/>
            <a:ext cx="2716292" cy="521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5" descr="ppt template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1712874"/>
            <a:ext cx="5706532" cy="343339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5"/>
          <p:cNvSpPr txBox="1">
            <a:spLocks noGrp="1"/>
          </p:cNvSpPr>
          <p:nvPr>
            <p:ph type="title"/>
          </p:nvPr>
        </p:nvSpPr>
        <p:spPr>
          <a:xfrm>
            <a:off x="321734" y="1717928"/>
            <a:ext cx="5383497" cy="2052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body" idx="1"/>
          </p:nvPr>
        </p:nvSpPr>
        <p:spPr>
          <a:xfrm>
            <a:off x="316484" y="3776670"/>
            <a:ext cx="5388747" cy="1374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dt" idx="10"/>
          </p:nvPr>
        </p:nvSpPr>
        <p:spPr>
          <a:xfrm>
            <a:off x="266700" y="6188714"/>
            <a:ext cx="2057400" cy="29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sldNum" idx="12"/>
          </p:nvPr>
        </p:nvSpPr>
        <p:spPr>
          <a:xfrm>
            <a:off x="6457950" y="6188714"/>
            <a:ext cx="2057400" cy="29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" name="Google Shape;2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9920" y="6485133"/>
            <a:ext cx="3624080" cy="37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4529" y="249184"/>
            <a:ext cx="2716292" cy="521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ection Header">
  <p:cSld name="4_Section Head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43" descr="ppt template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1712874"/>
            <a:ext cx="5706532" cy="34333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3"/>
          <p:cNvSpPr txBox="1">
            <a:spLocks noGrp="1"/>
          </p:cNvSpPr>
          <p:nvPr>
            <p:ph type="title"/>
          </p:nvPr>
        </p:nvSpPr>
        <p:spPr>
          <a:xfrm>
            <a:off x="321734" y="1717928"/>
            <a:ext cx="5383497" cy="2052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3"/>
          <p:cNvSpPr txBox="1">
            <a:spLocks noGrp="1"/>
          </p:cNvSpPr>
          <p:nvPr>
            <p:ph type="body" idx="1"/>
          </p:nvPr>
        </p:nvSpPr>
        <p:spPr>
          <a:xfrm>
            <a:off x="316484" y="3776670"/>
            <a:ext cx="5388747" cy="1374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58" name="Google Shape;158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4529" y="249184"/>
            <a:ext cx="2716292" cy="52128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3"/>
          <p:cNvSpPr txBox="1">
            <a:spLocks noGrp="1"/>
          </p:cNvSpPr>
          <p:nvPr>
            <p:ph type="dt" idx="10"/>
          </p:nvPr>
        </p:nvSpPr>
        <p:spPr>
          <a:xfrm>
            <a:off x="266700" y="6188714"/>
            <a:ext cx="2057400" cy="29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3"/>
          <p:cNvSpPr txBox="1">
            <a:spLocks noGrp="1"/>
          </p:cNvSpPr>
          <p:nvPr>
            <p:ph type="sldNum" idx="12"/>
          </p:nvPr>
        </p:nvSpPr>
        <p:spPr>
          <a:xfrm>
            <a:off x="6457950" y="6188714"/>
            <a:ext cx="2057400" cy="29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1" name="Google Shape;161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19920" y="6485133"/>
            <a:ext cx="3624080" cy="37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4"/>
          <p:cNvSpPr txBox="1">
            <a:spLocks noGrp="1"/>
          </p:cNvSpPr>
          <p:nvPr>
            <p:ph type="dt" idx="10"/>
          </p:nvPr>
        </p:nvSpPr>
        <p:spPr>
          <a:xfrm>
            <a:off x="266700" y="6356352"/>
            <a:ext cx="2057400" cy="297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p44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297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6" descr="ppt template1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6"/>
          <p:cNvSpPr txBox="1">
            <a:spLocks noGrp="1"/>
          </p:cNvSpPr>
          <p:nvPr>
            <p:ph type="title"/>
          </p:nvPr>
        </p:nvSpPr>
        <p:spPr>
          <a:xfrm>
            <a:off x="266700" y="872369"/>
            <a:ext cx="8248650" cy="188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1"/>
          </p:nvPr>
        </p:nvSpPr>
        <p:spPr>
          <a:xfrm>
            <a:off x="266700" y="2762251"/>
            <a:ext cx="8248650" cy="34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&gt;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sldNum" idx="12"/>
          </p:nvPr>
        </p:nvSpPr>
        <p:spPr>
          <a:xfrm>
            <a:off x="6457950" y="6188714"/>
            <a:ext cx="2057400" cy="29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9920" y="6485133"/>
            <a:ext cx="3624080" cy="37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6256" y="110702"/>
            <a:ext cx="1675211" cy="32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9516" y="3333750"/>
            <a:ext cx="359448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7"/>
          <p:cNvSpPr txBox="1">
            <a:spLocks noGrp="1"/>
          </p:cNvSpPr>
          <p:nvPr>
            <p:ph type="ctrTitle"/>
          </p:nvPr>
        </p:nvSpPr>
        <p:spPr>
          <a:xfrm>
            <a:off x="3670770" y="1085380"/>
            <a:ext cx="5220281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subTitle" idx="1"/>
          </p:nvPr>
        </p:nvSpPr>
        <p:spPr>
          <a:xfrm>
            <a:off x="3679358" y="2628430"/>
            <a:ext cx="5210643" cy="13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1" name="Google Shape;4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7968" y="6297862"/>
            <a:ext cx="2725163" cy="356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9652" y="217168"/>
            <a:ext cx="840350" cy="718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9516" y="3333750"/>
            <a:ext cx="359448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8"/>
          <p:cNvSpPr txBox="1">
            <a:spLocks noGrp="1"/>
          </p:cNvSpPr>
          <p:nvPr>
            <p:ph type="ctrTitle"/>
          </p:nvPr>
        </p:nvSpPr>
        <p:spPr>
          <a:xfrm>
            <a:off x="3670770" y="1085380"/>
            <a:ext cx="5220281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subTitle" idx="1"/>
          </p:nvPr>
        </p:nvSpPr>
        <p:spPr>
          <a:xfrm>
            <a:off x="3679358" y="2628430"/>
            <a:ext cx="5210643" cy="13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8" name="Google Shape;4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7968" y="6297862"/>
            <a:ext cx="2725163" cy="356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9652" y="217168"/>
            <a:ext cx="840350" cy="718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 type="title">
  <p:cSld name="TITL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9"/>
          <p:cNvSpPr txBox="1">
            <a:spLocks noGrp="1"/>
          </p:cNvSpPr>
          <p:nvPr>
            <p:ph type="ctrTitle"/>
          </p:nvPr>
        </p:nvSpPr>
        <p:spPr>
          <a:xfrm>
            <a:off x="321732" y="3333750"/>
            <a:ext cx="5251982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ubTitle" idx="1"/>
          </p:nvPr>
        </p:nvSpPr>
        <p:spPr>
          <a:xfrm>
            <a:off x="330320" y="4876800"/>
            <a:ext cx="5242285" cy="13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" name="Google Shape;5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3714" y="3333752"/>
            <a:ext cx="3570287" cy="352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7649" y="6309562"/>
            <a:ext cx="2742416" cy="358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30" descr="ppt template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9516" y="3333750"/>
            <a:ext cx="3594485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7968" y="6297862"/>
            <a:ext cx="2725163" cy="35614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0"/>
          <p:cNvSpPr/>
          <p:nvPr/>
        </p:nvSpPr>
        <p:spPr>
          <a:xfrm>
            <a:off x="0" y="3336180"/>
            <a:ext cx="5550370" cy="3521820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0"/>
          <p:cNvSpPr txBox="1">
            <a:spLocks noGrp="1"/>
          </p:cNvSpPr>
          <p:nvPr>
            <p:ph type="ctrTitle"/>
          </p:nvPr>
        </p:nvSpPr>
        <p:spPr>
          <a:xfrm>
            <a:off x="321732" y="3333750"/>
            <a:ext cx="5220281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subTitle" idx="1"/>
          </p:nvPr>
        </p:nvSpPr>
        <p:spPr>
          <a:xfrm>
            <a:off x="330320" y="4876800"/>
            <a:ext cx="5210643" cy="13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1" descr="ppt template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9516" y="3333750"/>
            <a:ext cx="359448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1"/>
          <p:cNvSpPr/>
          <p:nvPr/>
        </p:nvSpPr>
        <p:spPr>
          <a:xfrm>
            <a:off x="0" y="3336180"/>
            <a:ext cx="5550370" cy="3521820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1"/>
          <p:cNvSpPr txBox="1">
            <a:spLocks noGrp="1"/>
          </p:cNvSpPr>
          <p:nvPr>
            <p:ph type="ctrTitle"/>
          </p:nvPr>
        </p:nvSpPr>
        <p:spPr>
          <a:xfrm>
            <a:off x="321732" y="3333750"/>
            <a:ext cx="5220281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subTitle" idx="1"/>
          </p:nvPr>
        </p:nvSpPr>
        <p:spPr>
          <a:xfrm>
            <a:off x="330320" y="4876800"/>
            <a:ext cx="5210643" cy="13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9" name="Google Shape;6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7968" y="6297862"/>
            <a:ext cx="2725163" cy="356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32" descr="ppt template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9516" y="3333750"/>
            <a:ext cx="359448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2"/>
          <p:cNvSpPr/>
          <p:nvPr/>
        </p:nvSpPr>
        <p:spPr>
          <a:xfrm>
            <a:off x="0" y="3336180"/>
            <a:ext cx="5550370" cy="3521820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2"/>
          <p:cNvSpPr txBox="1">
            <a:spLocks noGrp="1"/>
          </p:cNvSpPr>
          <p:nvPr>
            <p:ph type="ctrTitle"/>
          </p:nvPr>
        </p:nvSpPr>
        <p:spPr>
          <a:xfrm>
            <a:off x="321732" y="3333750"/>
            <a:ext cx="5220281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subTitle" idx="1"/>
          </p:nvPr>
        </p:nvSpPr>
        <p:spPr>
          <a:xfrm>
            <a:off x="330320" y="4876800"/>
            <a:ext cx="5210643" cy="132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6" name="Google Shape;7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7649" y="6309562"/>
            <a:ext cx="2742416" cy="358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266700" y="872369"/>
            <a:ext cx="8248650" cy="188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A5002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266700" y="2762251"/>
            <a:ext cx="8248650" cy="34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&gt;"/>
              <a:defRPr sz="2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266700" y="6356352"/>
            <a:ext cx="2057400" cy="297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297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"/>
          <p:cNvSpPr txBox="1">
            <a:spLocks noGrp="1"/>
          </p:cNvSpPr>
          <p:nvPr>
            <p:ph type="ctrTitle"/>
          </p:nvPr>
        </p:nvSpPr>
        <p:spPr>
          <a:xfrm>
            <a:off x="251520" y="307352"/>
            <a:ext cx="8640960" cy="168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4000" dirty="0"/>
              <a:t>Stock Volatility Forecasting and </a:t>
            </a:r>
            <a:br>
              <a:rPr lang="en-US" sz="4000" dirty="0"/>
            </a:br>
            <a:r>
              <a:rPr lang="en-US" sz="4000" dirty="0"/>
              <a:t>Word Features Selection </a:t>
            </a:r>
            <a:br>
              <a:rPr lang="en-US" sz="4000" dirty="0"/>
            </a:br>
            <a:r>
              <a:rPr lang="en-US" altLang="zh-CN" sz="4000" dirty="0"/>
              <a:t>——</a:t>
            </a:r>
            <a:r>
              <a:rPr lang="en-US" sz="4000" dirty="0"/>
              <a:t> Based On 10-K Corpus</a:t>
            </a:r>
          </a:p>
        </p:txBody>
      </p:sp>
      <p:sp>
        <p:nvSpPr>
          <p:cNvPr id="173" name="Google Shape;173;p1"/>
          <p:cNvSpPr txBox="1"/>
          <p:nvPr/>
        </p:nvSpPr>
        <p:spPr>
          <a:xfrm>
            <a:off x="5686097" y="4052909"/>
            <a:ext cx="3126828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+mn-lt"/>
                <a:ea typeface="Microsoft Yahei"/>
                <a:cs typeface="Microsoft Yahei"/>
                <a:sym typeface="Microsoft Yahei"/>
              </a:rPr>
              <a:t>Wang Zeyu</a:t>
            </a:r>
            <a:endParaRPr sz="1600" dirty="0">
              <a:solidFill>
                <a:schemeClr val="lt1"/>
              </a:solidFill>
              <a:latin typeface="+mn-lt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+mn-lt"/>
                <a:ea typeface="Microsoft Yahei"/>
                <a:cs typeface="Microsoft Yahei"/>
                <a:sym typeface="Microsoft Yahei"/>
              </a:rPr>
              <a:t>Liu Chang</a:t>
            </a:r>
            <a:endParaRPr sz="1200" dirty="0">
              <a:latin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+mn-lt"/>
                <a:ea typeface="Microsoft Yahei"/>
                <a:cs typeface="Microsoft Yahei"/>
                <a:sym typeface="Microsoft Yahei"/>
              </a:rPr>
              <a:t>Tan </a:t>
            </a:r>
            <a:r>
              <a:rPr lang="en-US" sz="1600" dirty="0" err="1">
                <a:solidFill>
                  <a:schemeClr val="lt1"/>
                </a:solidFill>
                <a:latin typeface="+mn-lt"/>
                <a:ea typeface="Microsoft Yahei"/>
                <a:cs typeface="Microsoft Yahei"/>
                <a:sym typeface="Microsoft Yahei"/>
              </a:rPr>
              <a:t>Huangao</a:t>
            </a:r>
            <a:endParaRPr sz="1600" dirty="0">
              <a:solidFill>
                <a:schemeClr val="lt1"/>
              </a:solidFill>
              <a:latin typeface="+mn-lt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+mn-lt"/>
                <a:ea typeface="Microsoft Yahei"/>
                <a:cs typeface="Microsoft Yahei"/>
                <a:sym typeface="Microsoft Yahei"/>
              </a:rPr>
              <a:t>Li Borui</a:t>
            </a:r>
            <a:endParaRPr sz="1200" dirty="0">
              <a:latin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+mn-lt"/>
                <a:ea typeface="Microsoft Yahei"/>
                <a:cs typeface="Microsoft Yahei"/>
                <a:sym typeface="Microsoft Yahei"/>
              </a:rPr>
              <a:t>Zhu </a:t>
            </a:r>
            <a:r>
              <a:rPr lang="en-US" sz="1600" dirty="0" err="1">
                <a:solidFill>
                  <a:schemeClr val="lt1"/>
                </a:solidFill>
                <a:latin typeface="+mn-lt"/>
                <a:ea typeface="Microsoft Yahei"/>
                <a:cs typeface="Microsoft Yahei"/>
                <a:sym typeface="Microsoft Yahei"/>
              </a:rPr>
              <a:t>Xinqi</a:t>
            </a:r>
            <a:endParaRPr sz="1200" dirty="0">
              <a:latin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+mn-lt"/>
                <a:ea typeface="Microsoft Yahei"/>
                <a:cs typeface="Microsoft Yahei"/>
                <a:sym typeface="Microsoft Yahei"/>
              </a:rPr>
              <a:t>Gao </a:t>
            </a:r>
            <a:r>
              <a:rPr lang="en-US" sz="1600" dirty="0" err="1">
                <a:solidFill>
                  <a:schemeClr val="lt1"/>
                </a:solidFill>
                <a:latin typeface="+mn-lt"/>
                <a:ea typeface="Microsoft Yahei"/>
                <a:cs typeface="Microsoft Yahei"/>
                <a:sym typeface="Microsoft Yahei"/>
              </a:rPr>
              <a:t>Yifeng</a:t>
            </a:r>
            <a:endParaRPr sz="1600" dirty="0">
              <a:solidFill>
                <a:schemeClr val="lt1"/>
              </a:solidFill>
              <a:latin typeface="+mn-lt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3886a6d385_0_7"/>
          <p:cNvSpPr txBox="1">
            <a:spLocks noGrp="1"/>
          </p:cNvSpPr>
          <p:nvPr>
            <p:ph type="title"/>
          </p:nvPr>
        </p:nvSpPr>
        <p:spPr>
          <a:xfrm>
            <a:off x="266550" y="548680"/>
            <a:ext cx="8625930" cy="1440159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Methods - Nonnegative Matrix Factorization (NMF)</a:t>
            </a:r>
            <a:endParaRPr sz="4000" dirty="0"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BE7BA322-07A7-3921-F696-32FF1DB74BD0}"/>
              </a:ext>
            </a:extLst>
          </p:cNvPr>
          <p:cNvCxnSpPr>
            <a:cxnSpLocks/>
          </p:cNvCxnSpPr>
          <p:nvPr/>
        </p:nvCxnSpPr>
        <p:spPr>
          <a:xfrm>
            <a:off x="251520" y="5805264"/>
            <a:ext cx="4320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208;p6">
            <a:extLst>
              <a:ext uri="{FF2B5EF4-FFF2-40B4-BE49-F238E27FC236}">
                <a16:creationId xmlns:a16="http://schemas.microsoft.com/office/drawing/2014/main" id="{506F78F4-247D-7475-A583-2FBD9F4177EA}"/>
              </a:ext>
            </a:extLst>
          </p:cNvPr>
          <p:cNvSpPr txBox="1"/>
          <p:nvPr/>
        </p:nvSpPr>
        <p:spPr>
          <a:xfrm>
            <a:off x="251520" y="5805264"/>
            <a:ext cx="8640959" cy="104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[5] Daniel Lee and H Sebastian Seung (2000). “Algorithms for non-negative matrix factorization”. In: Advances in neural information processing systems 13.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[6] Daniel D Lee and H Sebastian Seung (1999). “Learning the parts of objects by non-negative matrix factorization”. In: nature 401.6755, pp. 788–791.</a:t>
            </a:r>
            <a:endParaRPr lang="en-US" sz="1200" dirty="0">
              <a:solidFill>
                <a:srgbClr val="7F7F7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30;g33878b29cd7_0_17">
                <a:extLst>
                  <a:ext uri="{FF2B5EF4-FFF2-40B4-BE49-F238E27FC236}">
                    <a16:creationId xmlns:a16="http://schemas.microsoft.com/office/drawing/2014/main" id="{559CC599-179C-B3E7-0B91-D8239AF015B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66700" y="1988840"/>
                <a:ext cx="8625780" cy="360040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buClr>
                    <a:schemeClr val="dk1"/>
                  </a:buClr>
                  <a:buSzPts val="1100"/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Given a matrix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, the nonnegative matrix factorization (NMF)</a:t>
                </a:r>
                <a:r>
                  <a:rPr lang="en-US" sz="2000" baseline="30000" dirty="0">
                    <a:solidFill>
                      <a:schemeClr val="dk1"/>
                    </a:solidFill>
                    <a:latin typeface="+mj-lt"/>
                  </a:rPr>
                  <a:t>[5]</a:t>
                </a:r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 aims to find two nonnegative matrixes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2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 is the given number of dimension, such that</a:t>
                </a:r>
              </a:p>
              <a:p>
                <a:pPr marL="0" lvl="0" indent="0">
                  <a:lnSpc>
                    <a:spcPct val="100000"/>
                  </a:lnSpc>
                  <a:buClr>
                    <a:schemeClr val="dk1"/>
                  </a:buClr>
                  <a:buSzPts val="1100"/>
                  <a:buNone/>
                </a:pPr>
                <a:endParaRPr lang="en-US" sz="2000" dirty="0">
                  <a:solidFill>
                    <a:schemeClr val="dk1"/>
                  </a:solidFill>
                  <a:latin typeface="+mj-lt"/>
                </a:endParaRPr>
              </a:p>
              <a:p>
                <a:pPr marL="0" lvl="0" indent="0" algn="ctr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𝑊𝐻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  <a:latin typeface="+mj-lt"/>
                  </a:rPr>
                  <a:t>.</a:t>
                </a:r>
              </a:p>
              <a:p>
                <a:pPr marL="0" lvl="0" indent="0" algn="ctr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lang="en-US" sz="2000" dirty="0">
                  <a:solidFill>
                    <a:schemeClr val="dk1"/>
                  </a:solidFill>
                  <a:latin typeface="+mj-lt"/>
                </a:endParaRPr>
              </a:p>
              <a:p>
                <a:pPr marL="0" lvl="0" indent="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The previous research</a:t>
                </a:r>
                <a:r>
                  <a:rPr lang="en-US" sz="2000" baseline="30000" dirty="0">
                    <a:solidFill>
                      <a:schemeClr val="dk1"/>
                    </a:solidFill>
                    <a:latin typeface="+mj-lt"/>
                  </a:rPr>
                  <a:t>[6]</a:t>
                </a:r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 have shown that this method is able to learn the semantic features of text.</a:t>
                </a:r>
                <a:endParaRPr sz="2000" dirty="0">
                  <a:solidFill>
                    <a:schemeClr val="dk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Google Shape;230;g33878b29cd7_0_17">
                <a:extLst>
                  <a:ext uri="{FF2B5EF4-FFF2-40B4-BE49-F238E27FC236}">
                    <a16:creationId xmlns:a16="http://schemas.microsoft.com/office/drawing/2014/main" id="{559CC599-179C-B3E7-0B91-D8239AF015B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1988840"/>
                <a:ext cx="8625780" cy="3600400"/>
              </a:xfrm>
              <a:prstGeom prst="rect">
                <a:avLst/>
              </a:prstGeom>
              <a:blipFill>
                <a:blip r:embed="rId3"/>
                <a:stretch>
                  <a:fillRect l="-777" r="-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3886a6d385_0_34"/>
          <p:cNvSpPr txBox="1">
            <a:spLocks noGrp="1"/>
          </p:cNvSpPr>
          <p:nvPr>
            <p:ph type="title"/>
          </p:nvPr>
        </p:nvSpPr>
        <p:spPr>
          <a:xfrm>
            <a:off x="251520" y="548680"/>
            <a:ext cx="8640960" cy="144016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Methods - Naive Model (Baseline)</a:t>
            </a:r>
            <a:endParaRPr sz="4000" dirty="0"/>
          </a:p>
        </p:txBody>
      </p:sp>
      <p:sp>
        <p:nvSpPr>
          <p:cNvPr id="249" name="Google Shape;249;g33886a6d385_0_34"/>
          <p:cNvSpPr txBox="1">
            <a:spLocks noGrp="1"/>
          </p:cNvSpPr>
          <p:nvPr>
            <p:ph type="body" idx="1"/>
          </p:nvPr>
        </p:nvSpPr>
        <p:spPr>
          <a:xfrm>
            <a:off x="266550" y="1988840"/>
            <a:ext cx="8625930" cy="360039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1. The naive model (or Persistence model) uses the current (or same period) value as the forecast;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</a:rPr>
              <a:t>2. The previous research</a:t>
            </a:r>
            <a:r>
              <a:rPr lang="en-US" sz="2000" baseline="30000" dirty="0">
                <a:solidFill>
                  <a:schemeClr val="dk1"/>
                </a:solidFill>
              </a:rPr>
              <a:t>[7] </a:t>
            </a:r>
            <a:r>
              <a:rPr lang="en-US" sz="2000" dirty="0">
                <a:solidFill>
                  <a:schemeClr val="dk1"/>
                </a:solidFill>
              </a:rPr>
              <a:t>has shown that the naive model is better than many other complex models, especially for high-volatility time series;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3. It </a:t>
            </a:r>
            <a:r>
              <a:rPr lang="en-US" altLang="zh-CN" sz="2000" dirty="0">
                <a:solidFill>
                  <a:schemeClr val="dk1"/>
                </a:solidFill>
              </a:rPr>
              <a:t>doesn’t </a:t>
            </a:r>
            <a:r>
              <a:rPr lang="en-US" sz="2000" dirty="0">
                <a:solidFill>
                  <a:schemeClr val="dk1"/>
                </a:solidFill>
              </a:rPr>
              <a:t>involve the word features or any assumptions.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718308D-E675-89BC-4D9D-B7737558C9E8}"/>
              </a:ext>
            </a:extLst>
          </p:cNvPr>
          <p:cNvCxnSpPr>
            <a:cxnSpLocks/>
          </p:cNvCxnSpPr>
          <p:nvPr/>
        </p:nvCxnSpPr>
        <p:spPr>
          <a:xfrm>
            <a:off x="251520" y="6165304"/>
            <a:ext cx="4320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208;p6">
            <a:extLst>
              <a:ext uri="{FF2B5EF4-FFF2-40B4-BE49-F238E27FC236}">
                <a16:creationId xmlns:a16="http://schemas.microsoft.com/office/drawing/2014/main" id="{5E45168C-DE59-D51B-F431-FD395D576F58}"/>
              </a:ext>
            </a:extLst>
          </p:cNvPr>
          <p:cNvSpPr txBox="1"/>
          <p:nvPr/>
        </p:nvSpPr>
        <p:spPr>
          <a:xfrm>
            <a:off x="251520" y="6165305"/>
            <a:ext cx="8640959" cy="69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[7] Nico Beck, Jonas </a:t>
            </a:r>
            <a:r>
              <a:rPr lang="en-US" sz="1200" dirty="0" err="1">
                <a:solidFill>
                  <a:schemeClr val="dk1"/>
                </a:solidFill>
              </a:rPr>
              <a:t>Dovern</a:t>
            </a:r>
            <a:r>
              <a:rPr lang="en-US" sz="1200" dirty="0">
                <a:solidFill>
                  <a:schemeClr val="dk1"/>
                </a:solidFill>
              </a:rPr>
              <a:t>, and Stefanie Vogl (2025). “Mind the naive forecast! a rigorous evaluation of forecasting models for time series with low predictability”. In: Applied Intelligence 55.6, p. 395.</a:t>
            </a:r>
            <a:endParaRPr lang="en-US" sz="1200" dirty="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886a6d385_0_46"/>
          <p:cNvSpPr txBox="1">
            <a:spLocks noGrp="1"/>
          </p:cNvSpPr>
          <p:nvPr>
            <p:ph type="title"/>
          </p:nvPr>
        </p:nvSpPr>
        <p:spPr>
          <a:xfrm>
            <a:off x="266700" y="548680"/>
            <a:ext cx="8625780" cy="1440159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Methods - Lasso/Ridge Regression &amp; Decision Tree</a:t>
            </a:r>
            <a:endParaRPr sz="4000" dirty="0"/>
          </a:p>
        </p:txBody>
      </p:sp>
      <p:sp>
        <p:nvSpPr>
          <p:cNvPr id="258" name="Google Shape;258;g33886a6d385_0_46"/>
          <p:cNvSpPr txBox="1">
            <a:spLocks noGrp="1"/>
          </p:cNvSpPr>
          <p:nvPr>
            <p:ph type="body" idx="1"/>
          </p:nvPr>
        </p:nvSpPr>
        <p:spPr>
          <a:xfrm>
            <a:off x="266700" y="1988839"/>
            <a:ext cx="8625780" cy="36004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1. These models (also their extensions) are powerful in forecast and can have better performance compare with other models like heterogeneous autoregressive (HAR) models</a:t>
            </a:r>
            <a:r>
              <a:rPr lang="en-US" sz="2000" baseline="30000" dirty="0">
                <a:solidFill>
                  <a:schemeClr val="dk1"/>
                </a:solidFill>
              </a:rPr>
              <a:t>[8] [9] [10] </a:t>
            </a:r>
            <a:r>
              <a:rPr lang="en-US" sz="2000" dirty="0">
                <a:solidFill>
                  <a:schemeClr val="dk1"/>
                </a:solidFill>
              </a:rPr>
              <a:t>;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2. These models are inherently interpretable, which can help us extract whether a word implies the increasing or decreasing of volatility.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260" name="Google Shape;260;g33886a6d385_0_46"/>
          <p:cNvSpPr txBox="1"/>
          <p:nvPr/>
        </p:nvSpPr>
        <p:spPr>
          <a:xfrm>
            <a:off x="251520" y="5445224"/>
            <a:ext cx="8640960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[8] Chao Liang et al. (2023). “Forecasting China’s stock market volatility with shrinkage method: Can Adaptive Lasso select stronger predictors from numerous predictors?” In: International Journal of Finance &amp; Economics 28.4, pp. 3689–3699.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[9] </a:t>
            </a:r>
            <a:r>
              <a:rPr lang="en-US" sz="1200" dirty="0" err="1">
                <a:solidFill>
                  <a:schemeClr val="dk1"/>
                </a:solidFill>
              </a:rPr>
              <a:t>Xiafei</a:t>
            </a:r>
            <a:r>
              <a:rPr lang="en-US" sz="1200" dirty="0">
                <a:solidFill>
                  <a:schemeClr val="dk1"/>
                </a:solidFill>
              </a:rPr>
              <a:t> Li, Chao Liang, and Feng Ma (2022). “Forecasting stock market volatility with a large number of predictors: New evidence from the MS-MIDAS-LASSO model”. In: Annals of Operations Research, pp. 1–40.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[10] Kim Christensen, Mathias Siggaard, and </a:t>
            </a:r>
            <a:r>
              <a:rPr lang="en-US" sz="1200" dirty="0" err="1">
                <a:solidFill>
                  <a:schemeClr val="dk1"/>
                </a:solidFill>
              </a:rPr>
              <a:t>Bezirgen</a:t>
            </a:r>
            <a:r>
              <a:rPr lang="en-US" sz="1200" dirty="0">
                <a:solidFill>
                  <a:schemeClr val="dk1"/>
                </a:solidFill>
              </a:rPr>
              <a:t> Veliyev (2023). “A machine learning approach to volatility forecasting”. In: Journal of Financial Econometrics 21.5, pp. 1680–1727.</a:t>
            </a:r>
            <a:endParaRPr sz="1200" dirty="0">
              <a:solidFill>
                <a:srgbClr val="7F7F7F"/>
              </a:solidFill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638C3B05-BA17-E58C-CF4E-5BCA60AF4EE0}"/>
              </a:ext>
            </a:extLst>
          </p:cNvPr>
          <p:cNvCxnSpPr>
            <a:cxnSpLocks/>
          </p:cNvCxnSpPr>
          <p:nvPr/>
        </p:nvCxnSpPr>
        <p:spPr>
          <a:xfrm>
            <a:off x="251520" y="5445224"/>
            <a:ext cx="4320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886a6d385_0_57"/>
          <p:cNvSpPr txBox="1">
            <a:spLocks noGrp="1"/>
          </p:cNvSpPr>
          <p:nvPr>
            <p:ph type="title"/>
          </p:nvPr>
        </p:nvSpPr>
        <p:spPr>
          <a:xfrm>
            <a:off x="266700" y="548680"/>
            <a:ext cx="8625780" cy="144016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Methods - Evaluation</a:t>
            </a:r>
            <a:endParaRPr sz="4000" dirty="0"/>
          </a:p>
        </p:txBody>
      </p:sp>
      <p:sp>
        <p:nvSpPr>
          <p:cNvPr id="267" name="Google Shape;267;g33886a6d385_0_57"/>
          <p:cNvSpPr txBox="1">
            <a:spLocks noGrp="1"/>
          </p:cNvSpPr>
          <p:nvPr>
            <p:ph type="body" idx="1"/>
          </p:nvPr>
        </p:nvSpPr>
        <p:spPr>
          <a:xfrm>
            <a:off x="266700" y="1988840"/>
            <a:ext cx="8625780" cy="36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We use mean absolute error and mean squared error to evaluate the results:</a:t>
            </a:r>
            <a:endParaRPr sz="200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FD16EDC-24E6-3775-1680-4C672CE3B9D1}"/>
                  </a:ext>
                </a:extLst>
              </p:cNvPr>
              <p:cNvSpPr txBox="1"/>
              <p:nvPr/>
            </p:nvSpPr>
            <p:spPr>
              <a:xfrm>
                <a:off x="611560" y="2976880"/>
                <a:ext cx="7920880" cy="2076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MAE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MSE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FD16EDC-24E6-3775-1680-4C672CE3B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976880"/>
                <a:ext cx="7920880" cy="2076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886a6d385_0_67"/>
          <p:cNvSpPr txBox="1">
            <a:spLocks noGrp="1"/>
          </p:cNvSpPr>
          <p:nvPr>
            <p:ph type="title"/>
          </p:nvPr>
        </p:nvSpPr>
        <p:spPr>
          <a:xfrm>
            <a:off x="266700" y="548680"/>
            <a:ext cx="8625780" cy="144016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Methods – Feature Selection</a:t>
            </a:r>
            <a:endParaRPr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30;g33878b29cd7_0_17">
                <a:extLst>
                  <a:ext uri="{FF2B5EF4-FFF2-40B4-BE49-F238E27FC236}">
                    <a16:creationId xmlns:a16="http://schemas.microsoft.com/office/drawing/2014/main" id="{090BDE21-9D25-44FB-DDC5-045B3E046F6A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66700" y="1988840"/>
                <a:ext cx="8625780" cy="432048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buClr>
                    <a:schemeClr val="dk1"/>
                  </a:buClr>
                  <a:buSzPts val="1100"/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Given the model parameter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and NMF components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, we compute</a:t>
                </a:r>
              </a:p>
              <a:p>
                <a:pPr marL="0" lvl="0" indent="0">
                  <a:lnSpc>
                    <a:spcPct val="100000"/>
                  </a:lnSpc>
                  <a:buClr>
                    <a:schemeClr val="dk1"/>
                  </a:buClr>
                  <a:buSzPts val="1100"/>
                  <a:buNone/>
                </a:pPr>
                <a:endParaRPr lang="en-US" sz="2000" dirty="0">
                  <a:solidFill>
                    <a:schemeClr val="dk1"/>
                  </a:solidFill>
                  <a:latin typeface="+mj-lt"/>
                </a:endParaRPr>
              </a:p>
              <a:p>
                <a:pPr marL="0" lvl="0" indent="0">
                  <a:lnSpc>
                    <a:spcPct val="100000"/>
                  </a:lnSpc>
                  <a:buClr>
                    <a:schemeClr val="dk1"/>
                  </a:buClr>
                  <a:buSzPts val="11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p>
                              <m:r>
                                <a:rPr lang="en-US" altLang="zh-CN" sz="2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>
                  <a:solidFill>
                    <a:schemeClr val="dk1"/>
                  </a:solidFill>
                  <a:latin typeface="+mj-lt"/>
                </a:endParaRPr>
              </a:p>
              <a:p>
                <a:pPr marL="0" lvl="0" indent="0">
                  <a:lnSpc>
                    <a:spcPct val="100000"/>
                  </a:lnSpc>
                  <a:buClr>
                    <a:schemeClr val="dk1"/>
                  </a:buClr>
                  <a:buSzPts val="1100"/>
                  <a:buNone/>
                </a:pPr>
                <a:endParaRPr lang="en-US" sz="2000" dirty="0">
                  <a:solidFill>
                    <a:schemeClr val="dk1"/>
                  </a:solidFill>
                  <a:latin typeface="+mj-lt"/>
                </a:endParaRPr>
              </a:p>
              <a:p>
                <a:pPr marL="0" lvl="0" indent="0">
                  <a:lnSpc>
                    <a:spcPct val="100000"/>
                  </a:lnSpc>
                  <a:buClr>
                    <a:schemeClr val="dk1"/>
                  </a:buClr>
                  <a:buSzPts val="1100"/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as the weight for each words </a:t>
                </a:r>
                <a:r>
                  <a:rPr lang="en-US" altLang="zh-CN" sz="2000" dirty="0">
                    <a:solidFill>
                      <a:schemeClr val="dk1"/>
                    </a:solidFill>
                    <a:latin typeface="+mj-lt"/>
                  </a:rPr>
                  <a:t>via</a:t>
                </a:r>
                <a:r>
                  <a:rPr lang="zh-CN" altLang="en-US" sz="2000" dirty="0">
                    <a:solidFill>
                      <a:schemeClr val="dk1"/>
                    </a:solidFill>
                    <a:latin typeface="+mj-lt"/>
                  </a:rPr>
                  <a:t> </a:t>
                </a:r>
                <a:r>
                  <a:rPr lang="en-US" altLang="zh-CN" sz="2000" dirty="0">
                    <a:solidFill>
                      <a:schemeClr val="dk1"/>
                    </a:solidFill>
                    <a:latin typeface="+mj-lt"/>
                  </a:rPr>
                  <a:t>the pseudo inverse,</a:t>
                </a:r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 is the SVD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0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 is the diagonal matrix consisting of the reciprocals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’s singular values.</a:t>
                </a:r>
              </a:p>
              <a:p>
                <a:pPr marL="0" lvl="0" indent="0">
                  <a:lnSpc>
                    <a:spcPct val="100000"/>
                  </a:lnSpc>
                  <a:buClr>
                    <a:schemeClr val="dk1"/>
                  </a:buClr>
                  <a:buSzPts val="1100"/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Then we selected the top 1000 words (about 1% ∼ 5% of total) related to increasing and decreasing, and check whether they are similar between different methods and years.</a:t>
                </a:r>
                <a:endParaRPr sz="2000" dirty="0">
                  <a:solidFill>
                    <a:schemeClr val="dk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Google Shape;230;g33878b29cd7_0_17">
                <a:extLst>
                  <a:ext uri="{FF2B5EF4-FFF2-40B4-BE49-F238E27FC236}">
                    <a16:creationId xmlns:a16="http://schemas.microsoft.com/office/drawing/2014/main" id="{090BDE21-9D25-44FB-DDC5-045B3E046F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1988840"/>
                <a:ext cx="8625780" cy="4320480"/>
              </a:xfrm>
              <a:prstGeom prst="rect">
                <a:avLst/>
              </a:prstGeom>
              <a:blipFill>
                <a:blip r:embed="rId3"/>
                <a:stretch>
                  <a:fillRect l="-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886a6d385_0_76"/>
          <p:cNvSpPr txBox="1">
            <a:spLocks noGrp="1"/>
          </p:cNvSpPr>
          <p:nvPr>
            <p:ph type="title"/>
          </p:nvPr>
        </p:nvSpPr>
        <p:spPr>
          <a:xfrm>
            <a:off x="251520" y="548680"/>
            <a:ext cx="8640960" cy="1440159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Methods - Overview</a:t>
            </a:r>
            <a:endParaRPr sz="4000" dirty="0"/>
          </a:p>
        </p:txBody>
      </p:sp>
      <p:pic>
        <p:nvPicPr>
          <p:cNvPr id="286" name="Google Shape;286;g33886a6d385_0_76"/>
          <p:cNvPicPr preferRelativeResize="0"/>
          <p:nvPr/>
        </p:nvPicPr>
        <p:blipFill>
          <a:blip r:embed="rId3">
            <a:alphaModFix/>
          </a:blip>
          <a:srcRect b="11175"/>
          <a:stretch/>
        </p:blipFill>
        <p:spPr>
          <a:xfrm>
            <a:off x="971601" y="1700808"/>
            <a:ext cx="7200800" cy="316835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33886a6d385_0_76"/>
          <p:cNvSpPr txBox="1"/>
          <p:nvPr/>
        </p:nvSpPr>
        <p:spPr>
          <a:xfrm>
            <a:off x="251520" y="4822891"/>
            <a:ext cx="8640960" cy="159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We test the model in two approaches: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</a:rPr>
              <a:t>     1. Split the data from some years into training dataset (80%) and test dataset (20%), and repeat the experiment to avoid flukes;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     2. Train the model via the data from some years and forecast the following year.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5"/>
          <p:cNvSpPr txBox="1">
            <a:spLocks noGrp="1"/>
          </p:cNvSpPr>
          <p:nvPr>
            <p:ph type="title"/>
          </p:nvPr>
        </p:nvSpPr>
        <p:spPr>
          <a:xfrm>
            <a:off x="251520" y="1988840"/>
            <a:ext cx="5831145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icrosoft Yahei"/>
              <a:buNone/>
            </a:pPr>
            <a:r>
              <a:rPr lang="en-US" sz="4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Ⅲ </a:t>
            </a:r>
            <a:r>
              <a:rPr lang="en-US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Result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6"/>
          <p:cNvSpPr txBox="1">
            <a:spLocks noGrp="1"/>
          </p:cNvSpPr>
          <p:nvPr>
            <p:ph type="title"/>
          </p:nvPr>
        </p:nvSpPr>
        <p:spPr>
          <a:xfrm>
            <a:off x="251520" y="548680"/>
            <a:ext cx="8640960" cy="144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4000"/>
              <a:buFont typeface="Arial"/>
              <a:buNone/>
            </a:pPr>
            <a:r>
              <a:rPr lang="en-US" sz="4000" dirty="0"/>
              <a:t>Result - Error</a:t>
            </a:r>
            <a:endParaRPr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FB0E92-E022-40B5-07C6-741FEBC3AC1C}"/>
              </a:ext>
            </a:extLst>
          </p:cNvPr>
          <p:cNvSpPr txBox="1"/>
          <p:nvPr/>
        </p:nvSpPr>
        <p:spPr>
          <a:xfrm>
            <a:off x="971600" y="6093296"/>
            <a:ext cx="720079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</a:rPr>
              <a:t>Figure: </a:t>
            </a:r>
            <a:r>
              <a:rPr lang="en-US" altLang="zh-CN" sz="2000" dirty="0"/>
              <a:t>MAE and MSE for testing 1-year training set.</a:t>
            </a:r>
            <a:endParaRPr lang="zh-CN" altLang="en-US" sz="2000" dirty="0"/>
          </a:p>
        </p:txBody>
      </p:sp>
      <p:pic>
        <p:nvPicPr>
          <p:cNvPr id="5" name="图片 4" descr="图表, 折线图&#10;&#10;AI 生成的内容可能不正确。">
            <a:extLst>
              <a:ext uri="{FF2B5EF4-FFF2-40B4-BE49-F238E27FC236}">
                <a16:creationId xmlns:a16="http://schemas.microsoft.com/office/drawing/2014/main" id="{CD8E9B8B-D6C7-08CD-4533-413BA5540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598894"/>
            <a:ext cx="6480000" cy="2262154"/>
          </a:xfrm>
          <a:prstGeom prst="rect">
            <a:avLst/>
          </a:prstGeom>
        </p:spPr>
      </p:pic>
      <p:pic>
        <p:nvPicPr>
          <p:cNvPr id="8" name="图片 7" descr="图表, 折线图&#10;&#10;AI 生成的内容可能不正确。">
            <a:extLst>
              <a:ext uri="{FF2B5EF4-FFF2-40B4-BE49-F238E27FC236}">
                <a16:creationId xmlns:a16="http://schemas.microsoft.com/office/drawing/2014/main" id="{83EFE5B4-25C8-DA3E-639C-30ECF0516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3789040"/>
            <a:ext cx="6480000" cy="22231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886a6d385_0_110"/>
          <p:cNvSpPr txBox="1">
            <a:spLocks noGrp="1"/>
          </p:cNvSpPr>
          <p:nvPr>
            <p:ph type="title"/>
          </p:nvPr>
        </p:nvSpPr>
        <p:spPr>
          <a:xfrm>
            <a:off x="251520" y="548680"/>
            <a:ext cx="8640960" cy="144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4000"/>
              <a:buFont typeface="Arial"/>
              <a:buNone/>
            </a:pPr>
            <a:r>
              <a:rPr lang="en-US" sz="4000" dirty="0"/>
              <a:t>Result - Error</a:t>
            </a:r>
            <a:endParaRPr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5D39A5-354C-A4FB-BE79-B508D46F9D24}"/>
              </a:ext>
            </a:extLst>
          </p:cNvPr>
          <p:cNvSpPr txBox="1"/>
          <p:nvPr/>
        </p:nvSpPr>
        <p:spPr>
          <a:xfrm>
            <a:off x="971600" y="6093296"/>
            <a:ext cx="7200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</a:rPr>
              <a:t>Figure: </a:t>
            </a:r>
            <a:r>
              <a:rPr lang="en-US" altLang="zh-CN" sz="2000" dirty="0"/>
              <a:t>MAE and MSE for predicting 1-year training set.</a:t>
            </a:r>
            <a:endParaRPr lang="zh-CN" altLang="en-US" sz="2000" dirty="0"/>
          </a:p>
        </p:txBody>
      </p:sp>
      <p:pic>
        <p:nvPicPr>
          <p:cNvPr id="5" name="图片 4" descr="图表, 折线图&#10;&#10;AI 生成的内容可能不正确。">
            <a:extLst>
              <a:ext uri="{FF2B5EF4-FFF2-40B4-BE49-F238E27FC236}">
                <a16:creationId xmlns:a16="http://schemas.microsoft.com/office/drawing/2014/main" id="{009C2D06-A025-8780-79EB-EEE427DC5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611531"/>
            <a:ext cx="6480000" cy="2249517"/>
          </a:xfrm>
          <a:prstGeom prst="rect">
            <a:avLst/>
          </a:prstGeom>
        </p:spPr>
      </p:pic>
      <p:pic>
        <p:nvPicPr>
          <p:cNvPr id="8" name="图片 7" descr="图表, 折线图&#10;&#10;AI 生成的内容可能不正确。">
            <a:extLst>
              <a:ext uri="{FF2B5EF4-FFF2-40B4-BE49-F238E27FC236}">
                <a16:creationId xmlns:a16="http://schemas.microsoft.com/office/drawing/2014/main" id="{49EC8A7F-DE78-D977-1F4B-91D2B39B3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3789040"/>
            <a:ext cx="6480000" cy="222318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3886a6d385_0_120"/>
          <p:cNvSpPr txBox="1">
            <a:spLocks noGrp="1"/>
          </p:cNvSpPr>
          <p:nvPr>
            <p:ph type="title"/>
          </p:nvPr>
        </p:nvSpPr>
        <p:spPr>
          <a:xfrm>
            <a:off x="251520" y="548680"/>
            <a:ext cx="8640960" cy="144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4000"/>
              <a:buFont typeface="Arial"/>
              <a:buNone/>
            </a:pPr>
            <a:r>
              <a:rPr lang="en-US" sz="4000" dirty="0"/>
              <a:t>Result - Error</a:t>
            </a:r>
            <a:endParaRPr sz="4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D3B7F6-F56F-0CEB-0863-AAE121D8BFFA}"/>
              </a:ext>
            </a:extLst>
          </p:cNvPr>
          <p:cNvSpPr txBox="1"/>
          <p:nvPr/>
        </p:nvSpPr>
        <p:spPr>
          <a:xfrm>
            <a:off x="971600" y="6093296"/>
            <a:ext cx="72007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</a:rPr>
              <a:t>Figure: </a:t>
            </a:r>
            <a:r>
              <a:rPr lang="en-US" altLang="zh-CN" sz="2000" dirty="0"/>
              <a:t>MAE and MSE for testing 3-year training set.</a:t>
            </a:r>
            <a:endParaRPr lang="zh-CN" altLang="en-US" sz="2000" dirty="0"/>
          </a:p>
        </p:txBody>
      </p:sp>
      <p:pic>
        <p:nvPicPr>
          <p:cNvPr id="4" name="图片 3" descr="图表, 折线图&#10;&#10;AI 生成的内容可能不正确。">
            <a:extLst>
              <a:ext uri="{FF2B5EF4-FFF2-40B4-BE49-F238E27FC236}">
                <a16:creationId xmlns:a16="http://schemas.microsoft.com/office/drawing/2014/main" id="{FAD04F36-48BE-ECA3-EBA5-06611789D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789040"/>
            <a:ext cx="6480000" cy="2216345"/>
          </a:xfrm>
          <a:prstGeom prst="rect">
            <a:avLst/>
          </a:prstGeom>
        </p:spPr>
      </p:pic>
      <p:pic>
        <p:nvPicPr>
          <p:cNvPr id="8" name="图片 7" descr="图表, 折线图&#10;&#10;AI 生成的内容可能不正确。">
            <a:extLst>
              <a:ext uri="{FF2B5EF4-FFF2-40B4-BE49-F238E27FC236}">
                <a16:creationId xmlns:a16="http://schemas.microsoft.com/office/drawing/2014/main" id="{32750307-7D42-AC73-D411-2DF9F6CB6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360" y="1644703"/>
            <a:ext cx="6480000" cy="22163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"/>
          <p:cNvSpPr txBox="1">
            <a:spLocks noGrp="1"/>
          </p:cNvSpPr>
          <p:nvPr>
            <p:ph type="title"/>
          </p:nvPr>
        </p:nvSpPr>
        <p:spPr>
          <a:xfrm>
            <a:off x="251520" y="1717675"/>
            <a:ext cx="5453955" cy="77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icrosoft Yahei"/>
              <a:buNone/>
            </a:pPr>
            <a:r>
              <a:rPr lang="en-US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Contents</a:t>
            </a:r>
            <a:endParaRPr dirty="0"/>
          </a:p>
        </p:txBody>
      </p:sp>
      <p:sp>
        <p:nvSpPr>
          <p:cNvPr id="180" name="Google Shape;180;p2"/>
          <p:cNvSpPr txBox="1"/>
          <p:nvPr/>
        </p:nvSpPr>
        <p:spPr>
          <a:xfrm>
            <a:off x="395536" y="2397948"/>
            <a:ext cx="4896544" cy="265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  <a:sym typeface="Microsoft Yahei"/>
              </a:rPr>
              <a:t>Ⅰ Introduction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rtl="0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  <a:sym typeface="Microsoft Yahei"/>
              </a:rPr>
              <a:t>Ⅱ Methods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rtl="0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  <a:sym typeface="Microsoft Yahei"/>
              </a:rPr>
              <a:t>Ⅲ Result</a:t>
            </a:r>
            <a:endParaRPr sz="32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  <a:sym typeface="Microsoft Yahei"/>
              </a:rPr>
              <a:t>Ⅳ Conclusion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3886a6d385_0_115"/>
          <p:cNvSpPr txBox="1">
            <a:spLocks noGrp="1"/>
          </p:cNvSpPr>
          <p:nvPr>
            <p:ph type="title"/>
          </p:nvPr>
        </p:nvSpPr>
        <p:spPr>
          <a:xfrm>
            <a:off x="266700" y="548680"/>
            <a:ext cx="8625780" cy="144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4000"/>
              <a:buFont typeface="Arial"/>
              <a:buNone/>
            </a:pPr>
            <a:r>
              <a:rPr lang="en-US" sz="4000" dirty="0"/>
              <a:t>Result - Error</a:t>
            </a:r>
            <a:endParaRPr sz="4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27C1A1-75C4-66CD-8A10-AA77DD488FEC}"/>
              </a:ext>
            </a:extLst>
          </p:cNvPr>
          <p:cNvSpPr txBox="1"/>
          <p:nvPr/>
        </p:nvSpPr>
        <p:spPr>
          <a:xfrm>
            <a:off x="971600" y="6093296"/>
            <a:ext cx="720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</a:rPr>
              <a:t>Figure: </a:t>
            </a:r>
            <a:r>
              <a:rPr lang="en-US" altLang="zh-CN" sz="2000" dirty="0"/>
              <a:t>MAE and MSE for predicting 3-year training set</a:t>
            </a:r>
            <a:r>
              <a:rPr lang="zh-CN" altLang="en-US" sz="2000" dirty="0"/>
              <a:t>.</a:t>
            </a:r>
          </a:p>
        </p:txBody>
      </p:sp>
      <p:pic>
        <p:nvPicPr>
          <p:cNvPr id="10" name="图片 9" descr="图表, 折线图&#10;&#10;AI 生成的内容可能不正确。">
            <a:extLst>
              <a:ext uri="{FF2B5EF4-FFF2-40B4-BE49-F238E27FC236}">
                <a16:creationId xmlns:a16="http://schemas.microsoft.com/office/drawing/2014/main" id="{587B17FB-5EF9-8290-6365-10DF9EFF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644703"/>
            <a:ext cx="6480000" cy="2216345"/>
          </a:xfrm>
          <a:prstGeom prst="rect">
            <a:avLst/>
          </a:prstGeom>
        </p:spPr>
      </p:pic>
      <p:pic>
        <p:nvPicPr>
          <p:cNvPr id="12" name="图片 11" descr="图表, 折线图&#10;&#10;AI 生成的内容可能不正确。">
            <a:extLst>
              <a:ext uri="{FF2B5EF4-FFF2-40B4-BE49-F238E27FC236}">
                <a16:creationId xmlns:a16="http://schemas.microsoft.com/office/drawing/2014/main" id="{2FAE22E6-2A99-4E6D-461D-50857C16C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360" y="3778696"/>
            <a:ext cx="6480000" cy="224259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7"/>
          <p:cNvSpPr txBox="1">
            <a:spLocks noGrp="1"/>
          </p:cNvSpPr>
          <p:nvPr>
            <p:ph type="title"/>
          </p:nvPr>
        </p:nvSpPr>
        <p:spPr>
          <a:xfrm>
            <a:off x="266700" y="548680"/>
            <a:ext cx="8625780" cy="144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4000"/>
              <a:buFont typeface="Arial"/>
              <a:buNone/>
            </a:pPr>
            <a:r>
              <a:rPr lang="en-US" sz="4000" dirty="0"/>
              <a:t>Result - Word Features</a:t>
            </a:r>
            <a:endParaRPr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0DE33D9-FDFA-58B2-F523-938B1BA6E887}"/>
              </a:ext>
            </a:extLst>
          </p:cNvPr>
          <p:cNvSpPr txBox="1"/>
          <p:nvPr/>
        </p:nvSpPr>
        <p:spPr>
          <a:xfrm>
            <a:off x="251520" y="6093296"/>
            <a:ext cx="8640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</a:rPr>
              <a:t>Table: </a:t>
            </a:r>
            <a:r>
              <a:rPr lang="en-US" altLang="zh-CN" sz="2000" dirty="0"/>
              <a:t>Word features for lasso regression between different years.</a:t>
            </a:r>
            <a:endParaRPr lang="zh-CN" altLang="en-US" sz="20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6BB328C-2C57-FDDE-2D13-BC0AB4CFE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37388"/>
              </p:ext>
            </p:extLst>
          </p:nvPr>
        </p:nvGraphicFramePr>
        <p:xfrm>
          <a:off x="251520" y="1700808"/>
          <a:ext cx="8640960" cy="4320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610612257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390040343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518817537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930893404"/>
                    </a:ext>
                  </a:extLst>
                </a:gridCol>
              </a:tblGrid>
              <a:tr h="6477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Year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Increasing Common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Decreasing Common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Different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169897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1996-1997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53.9%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60.6%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1.9%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592702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1997-1998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35.1%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39.2%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6.4%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77919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1998-1999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70C0"/>
                          </a:solidFill>
                        </a:rPr>
                        <a:t>23.6%</a:t>
                      </a:r>
                      <a:endParaRPr lang="zh-CN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31.7%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5.6%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700260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1999-2000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3.8%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70C0"/>
                          </a:solidFill>
                        </a:rPr>
                        <a:t>27.8%</a:t>
                      </a:r>
                      <a:endParaRPr lang="zh-CN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17.1%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82626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2000-2001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5.1%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70C0"/>
                          </a:solidFill>
                        </a:rPr>
                        <a:t>24.9% </a:t>
                      </a:r>
                      <a:endParaRPr lang="zh-CN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1.2%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5360916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2001-2002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38.0%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30.4%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1.2%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38976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2002-2003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31.7%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31.0%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12.15%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682453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2003-2004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70C0"/>
                          </a:solidFill>
                        </a:rPr>
                        <a:t>26.2%</a:t>
                      </a:r>
                      <a:endParaRPr lang="zh-CN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70C0"/>
                          </a:solidFill>
                        </a:rPr>
                        <a:t>58.3%</a:t>
                      </a:r>
                      <a:endParaRPr lang="zh-CN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3.15%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395377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2004-2005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42.2%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38.3%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6.4%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2871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3886a6d385_0_140"/>
          <p:cNvSpPr txBox="1">
            <a:spLocks noGrp="1"/>
          </p:cNvSpPr>
          <p:nvPr>
            <p:ph type="title"/>
          </p:nvPr>
        </p:nvSpPr>
        <p:spPr>
          <a:xfrm>
            <a:off x="266700" y="548680"/>
            <a:ext cx="8625780" cy="144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4000"/>
              <a:buFont typeface="Arial"/>
              <a:buNone/>
            </a:pPr>
            <a:r>
              <a:rPr lang="en-US" sz="4000" dirty="0"/>
              <a:t>Result - Word Features</a:t>
            </a:r>
            <a:endParaRPr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FEB69B-A513-0F3B-A5B8-29051EF203DB}"/>
              </a:ext>
            </a:extLst>
          </p:cNvPr>
          <p:cNvSpPr txBox="1"/>
          <p:nvPr/>
        </p:nvSpPr>
        <p:spPr>
          <a:xfrm>
            <a:off x="251520" y="6093296"/>
            <a:ext cx="8640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</a:rPr>
              <a:t>Table: </a:t>
            </a:r>
            <a:r>
              <a:rPr lang="en-US" altLang="zh-CN" sz="2000" dirty="0"/>
              <a:t>Word features for ridge regression between different years.</a:t>
            </a:r>
            <a:endParaRPr lang="zh-CN" altLang="en-US" sz="20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03D1D99-F203-1D63-363D-E32FE21C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163813"/>
              </p:ext>
            </p:extLst>
          </p:nvPr>
        </p:nvGraphicFramePr>
        <p:xfrm>
          <a:off x="251520" y="1700808"/>
          <a:ext cx="8640960" cy="4320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610612257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390040343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518817537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930893404"/>
                    </a:ext>
                  </a:extLst>
                </a:gridCol>
              </a:tblGrid>
              <a:tr h="6477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Year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Increasing Common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Decreasing Common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Different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169897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1996-1997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48.3%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55.1%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2.9%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592702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1997-1998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38.1%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36.9%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7.55%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77919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1998-1999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70C0"/>
                          </a:solidFill>
                        </a:rPr>
                        <a:t>20.2%</a:t>
                      </a:r>
                      <a:endParaRPr lang="zh-CN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32.1%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8.35%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700260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1999-2000</a:t>
                      </a:r>
                      <a:endParaRPr lang="en-US" altLang="zh-C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9.9%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38.6%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6.55%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82626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2000-2001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13.2%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70C0"/>
                          </a:solidFill>
                        </a:rPr>
                        <a:t>18.9%</a:t>
                      </a:r>
                      <a:endParaRPr lang="zh-CN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3.25%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5360916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2001-2002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42.2%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35.7%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4.15%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38976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2002-2003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35.8%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36.4%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9.2%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682453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2003-2004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70C0"/>
                          </a:solidFill>
                        </a:rPr>
                        <a:t>27.3%</a:t>
                      </a:r>
                      <a:endParaRPr lang="zh-CN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70C0"/>
                          </a:solidFill>
                        </a:rPr>
                        <a:t>44.6%</a:t>
                      </a:r>
                      <a:endParaRPr lang="zh-CN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1.25%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395377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2004-2005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45.5%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43.6%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9.3%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2871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3886a6d385_0_135"/>
          <p:cNvSpPr txBox="1">
            <a:spLocks noGrp="1"/>
          </p:cNvSpPr>
          <p:nvPr>
            <p:ph type="title"/>
          </p:nvPr>
        </p:nvSpPr>
        <p:spPr>
          <a:xfrm>
            <a:off x="266700" y="548680"/>
            <a:ext cx="8625780" cy="144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4000"/>
              <a:buFont typeface="Arial"/>
              <a:buNone/>
            </a:pPr>
            <a:r>
              <a:rPr lang="en-US" sz="4000" dirty="0"/>
              <a:t>Result - Word Features</a:t>
            </a:r>
            <a:endParaRPr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EE97C8-8392-8AD5-A5F8-5B7EF91BD1A9}"/>
              </a:ext>
            </a:extLst>
          </p:cNvPr>
          <p:cNvSpPr txBox="1"/>
          <p:nvPr/>
        </p:nvSpPr>
        <p:spPr>
          <a:xfrm>
            <a:off x="251520" y="6093296"/>
            <a:ext cx="8640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</a:rPr>
              <a:t>Table: </a:t>
            </a:r>
            <a:r>
              <a:rPr lang="en-US" altLang="zh-CN" sz="2000" dirty="0"/>
              <a:t>Word features for decision tree between different years.</a:t>
            </a:r>
            <a:endParaRPr lang="zh-CN" altLang="en-US" sz="20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B81C9FB-F153-996E-19E5-7BD63DB6D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117961"/>
              </p:ext>
            </p:extLst>
          </p:nvPr>
        </p:nvGraphicFramePr>
        <p:xfrm>
          <a:off x="251520" y="1700808"/>
          <a:ext cx="8640960" cy="4320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610612257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390040343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518817537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930893404"/>
                    </a:ext>
                  </a:extLst>
                </a:gridCol>
              </a:tblGrid>
              <a:tr h="6477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Year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Increasing Common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Decreasing Common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Different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169897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1996-1997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62.7%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15.8% 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3.6%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592702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1997-1998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46.2%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29.4%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6.75%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77919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1998-1999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37.1%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18.8%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8.4%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700260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1999-2000</a:t>
                      </a:r>
                      <a:endParaRPr lang="en-US" altLang="zh-C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29.3%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33.2%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4.4%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82626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2000-2001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23.9%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32.7%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6.2%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5360916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2001-2002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23.7%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3.6%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10.9%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38976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2002-2003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45.7%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5.8%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4.3%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682453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2003-2004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70C0"/>
                          </a:solidFill>
                        </a:rPr>
                        <a:t>34.7%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2.0% 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11.85%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395377"/>
                  </a:ext>
                </a:extLst>
              </a:tr>
              <a:tr h="408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2004-2005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56.7%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7.3%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2.1%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2871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3886a6d385_0_130"/>
          <p:cNvSpPr txBox="1">
            <a:spLocks noGrp="1"/>
          </p:cNvSpPr>
          <p:nvPr>
            <p:ph type="title"/>
          </p:nvPr>
        </p:nvSpPr>
        <p:spPr>
          <a:xfrm>
            <a:off x="266700" y="548680"/>
            <a:ext cx="8625780" cy="144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4000"/>
              <a:buFont typeface="Arial"/>
              <a:buNone/>
            </a:pPr>
            <a:r>
              <a:rPr lang="en-US" sz="4000" dirty="0"/>
              <a:t>Result - Word Features</a:t>
            </a:r>
            <a:endParaRPr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C3EF114-B2A0-E3F1-C5C9-19E79F5E3615}"/>
              </a:ext>
            </a:extLst>
          </p:cNvPr>
          <p:cNvSpPr txBox="1"/>
          <p:nvPr/>
        </p:nvSpPr>
        <p:spPr>
          <a:xfrm>
            <a:off x="251520" y="6093296"/>
            <a:ext cx="8640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</a:rPr>
              <a:t>Table: </a:t>
            </a:r>
            <a:r>
              <a:rPr lang="en-US" altLang="zh-CN" sz="2000" dirty="0"/>
              <a:t>Word features between different models.</a:t>
            </a:r>
            <a:endParaRPr lang="zh-CN" altLang="en-US" sz="20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56CE684-F63E-9214-6628-FEDC03297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93789"/>
              </p:ext>
            </p:extLst>
          </p:nvPr>
        </p:nvGraphicFramePr>
        <p:xfrm>
          <a:off x="251520" y="1700808"/>
          <a:ext cx="8640960" cy="43204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610612257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390040343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518817537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930893404"/>
                    </a:ext>
                  </a:extLst>
                </a:gridCol>
              </a:tblGrid>
              <a:tr h="5918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Year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Lasso Ridge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Lasso </a:t>
                      </a:r>
                      <a:r>
                        <a:rPr lang="en-US" altLang="zh-CN" sz="1600" dirty="0" err="1"/>
                        <a:t>DecisionTree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Ridge </a:t>
                      </a:r>
                      <a:r>
                        <a:rPr lang="en-US" altLang="zh-CN" sz="1600" dirty="0" err="1"/>
                        <a:t>DecisionTree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169897"/>
                  </a:ext>
                </a:extLst>
              </a:tr>
              <a:tr h="3728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1996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75.2%/71.6%/0.15%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23.2%/7.7%/27.0%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36.1%/25.1%/17.35%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592702"/>
                  </a:ext>
                </a:extLst>
              </a:tr>
              <a:tr h="3728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1997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82.0%/87.2%/0.15%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15.4%/7.3%/25.85%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16.6%/12.2%/25.6%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77919"/>
                  </a:ext>
                </a:extLst>
              </a:tr>
              <a:tr h="3728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1998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84.4%/85.5%/0.2%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14.1%/15.1%/15.4%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12.2%/15.6%/18.6%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700260"/>
                  </a:ext>
                </a:extLst>
              </a:tr>
              <a:tr h="3728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67.9%/83.9%/0.35%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17.8%/23.8%/19.8%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11.5%/23.1%/24.0%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582626"/>
                  </a:ext>
                </a:extLst>
              </a:tr>
              <a:tr h="3728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2000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68.1%/55.3%/1.85%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19.0%/25.1%/17.6%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24.1%/9.5%/26.1%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5360916"/>
                  </a:ext>
                </a:extLst>
              </a:tr>
              <a:tr h="3728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2001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91.7%/92.9%/0.1%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5.5%/0.9%/31.55% 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6.8%/1.6%/30.55%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738976"/>
                  </a:ext>
                </a:extLst>
              </a:tr>
              <a:tr h="3728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2002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88.6%/79.1%/0.1%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37.7%/49.8%/9.75%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33.8%/39.2%/14.35%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682453"/>
                  </a:ext>
                </a:extLst>
              </a:tr>
              <a:tr h="3728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2003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93.6%/89.5%/0.15%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13.4%/10.4%/27.05%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15.2%/13.9%/25.45%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395377"/>
                  </a:ext>
                </a:extLst>
              </a:tr>
              <a:tr h="3728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2004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75.2%/73.4%/0.2%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23.5%/24.2%/21.25%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30.4%/20.4%/20.85%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287145"/>
                  </a:ext>
                </a:extLst>
              </a:tr>
              <a:tr h="3728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2005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95.6%/90.8%/0.4%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9.9%/2.5%/27.5% 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10.2%/5.2%/28.7%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52245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8"/>
          <p:cNvSpPr txBox="1">
            <a:spLocks noGrp="1"/>
          </p:cNvSpPr>
          <p:nvPr>
            <p:ph type="title"/>
          </p:nvPr>
        </p:nvSpPr>
        <p:spPr>
          <a:xfrm>
            <a:off x="251521" y="1988840"/>
            <a:ext cx="5040560" cy="214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icrosoft Yahei"/>
              <a:buNone/>
            </a:pPr>
            <a:r>
              <a:rPr lang="en-US" sz="4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Ⅳ</a:t>
            </a:r>
            <a:r>
              <a:rPr lang="en-US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Conclusion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0"/>
          <p:cNvSpPr txBox="1">
            <a:spLocks noGrp="1"/>
          </p:cNvSpPr>
          <p:nvPr>
            <p:ph type="title"/>
          </p:nvPr>
        </p:nvSpPr>
        <p:spPr>
          <a:xfrm>
            <a:off x="266700" y="548680"/>
            <a:ext cx="8625780" cy="144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4000"/>
              <a:buFont typeface="Arial"/>
              <a:buNone/>
            </a:pPr>
            <a:r>
              <a:rPr lang="en-US" sz="4000" dirty="0"/>
              <a:t>Conclusion</a:t>
            </a:r>
            <a:endParaRPr sz="4000" dirty="0"/>
          </a:p>
        </p:txBody>
      </p:sp>
      <p:sp>
        <p:nvSpPr>
          <p:cNvPr id="405" name="Google Shape;405;p20"/>
          <p:cNvSpPr txBox="1"/>
          <p:nvPr/>
        </p:nvSpPr>
        <p:spPr>
          <a:xfrm>
            <a:off x="251520" y="1996800"/>
            <a:ext cx="864096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Some conclusions are similar to the previous research</a:t>
            </a:r>
            <a:r>
              <a:rPr lang="en-US" sz="2000" baseline="30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[11]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:</a:t>
            </a:r>
            <a:endParaRPr sz="2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   1. More training data can lead to higher accuracy and stability;</a:t>
            </a:r>
            <a:endParaRPr sz="2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   2. The Sarbanes–Oxley Act (2002) changes the information and</a:t>
            </a:r>
            <a:r>
              <a:rPr lang="zh-CN" altLang="en-US" sz="2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distribution of the words;</a:t>
            </a:r>
            <a:endParaRPr sz="2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   3. The Sarbanes–Oxley Act (2002) makes a higher accuracy in</a:t>
            </a:r>
            <a:endParaRPr sz="2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prediction.</a:t>
            </a:r>
            <a:endParaRPr sz="2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0"/>
          <p:cNvSpPr txBox="1"/>
          <p:nvPr/>
        </p:nvSpPr>
        <p:spPr>
          <a:xfrm>
            <a:off x="251520" y="5940675"/>
            <a:ext cx="864096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[11] Shimon Kogan et al. (2009). “Predicting risk from financial reports with regression”. In: Proceedings of human language technologies: the 2009 annual conference of the North American Chapter of the Association for Computational Linguistics, pp. 272–280.</a:t>
            </a:r>
            <a:endParaRPr sz="1200" dirty="0">
              <a:solidFill>
                <a:srgbClr val="7F7F7F"/>
              </a:solidFill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A85BF9D7-A912-ED8F-E593-F9D4C1E82D52}"/>
              </a:ext>
            </a:extLst>
          </p:cNvPr>
          <p:cNvCxnSpPr>
            <a:cxnSpLocks/>
          </p:cNvCxnSpPr>
          <p:nvPr/>
        </p:nvCxnSpPr>
        <p:spPr>
          <a:xfrm>
            <a:off x="251520" y="5949280"/>
            <a:ext cx="4320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3886a6d385_0_151"/>
          <p:cNvSpPr txBox="1">
            <a:spLocks noGrp="1"/>
          </p:cNvSpPr>
          <p:nvPr>
            <p:ph type="title"/>
          </p:nvPr>
        </p:nvSpPr>
        <p:spPr>
          <a:xfrm>
            <a:off x="266700" y="548680"/>
            <a:ext cx="8625780" cy="144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4000"/>
              <a:buFont typeface="Arial"/>
              <a:buNone/>
            </a:pPr>
            <a:r>
              <a:rPr lang="en-US" sz="4000" dirty="0"/>
              <a:t>Conclusion</a:t>
            </a:r>
            <a:endParaRPr sz="4000" dirty="0"/>
          </a:p>
        </p:txBody>
      </p:sp>
      <p:sp>
        <p:nvSpPr>
          <p:cNvPr id="412" name="Google Shape;412;g33886a6d385_0_151"/>
          <p:cNvSpPr txBox="1"/>
          <p:nvPr/>
        </p:nvSpPr>
        <p:spPr>
          <a:xfrm>
            <a:off x="251520" y="1988840"/>
            <a:ext cx="8640960" cy="4370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For the words features:</a:t>
            </a:r>
            <a:endParaRPr sz="2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   1. There exists the similarity between different years;</a:t>
            </a:r>
            <a:endParaRPr sz="2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   2. The lasso and ridge regression always give the same features, while the decision tree chooses the different (because the </a:t>
            </a:r>
            <a:r>
              <a:rPr lang="en-US" altLang="zh-CN" sz="2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decision tree is more likely to split the data based on the previous </a:t>
            </a:r>
            <a:r>
              <a:rPr lang="en-US" altLang="zh-CN" sz="2000" dirty="0">
                <a:solidFill>
                  <a:schemeClr val="dk1"/>
                </a:solidFill>
              </a:rPr>
              <a:t>volatility</a:t>
            </a:r>
            <a:r>
              <a:rPr lang="en-US" sz="2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);</a:t>
            </a:r>
            <a:endParaRPr sz="2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   3. The abnormal during 1999 to 2001 may caused by the dot-com bubble;</a:t>
            </a:r>
            <a:endParaRPr sz="2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   4. Compare with the features of increasing, the features of decreasing are more similar between years.</a:t>
            </a:r>
            <a:endParaRPr sz="2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1"/>
          <p:cNvSpPr txBox="1">
            <a:spLocks noGrp="1"/>
          </p:cNvSpPr>
          <p:nvPr>
            <p:ph type="title"/>
          </p:nvPr>
        </p:nvSpPr>
        <p:spPr>
          <a:xfrm>
            <a:off x="266700" y="548680"/>
            <a:ext cx="8625780" cy="144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4000"/>
              <a:buFont typeface="Arial"/>
              <a:buNone/>
            </a:pPr>
            <a:r>
              <a:rPr lang="en-US" sz="4000" dirty="0"/>
              <a:t>Reference I</a:t>
            </a:r>
            <a:endParaRPr sz="4000" dirty="0"/>
          </a:p>
        </p:txBody>
      </p:sp>
      <p:sp>
        <p:nvSpPr>
          <p:cNvPr id="418" name="Google Shape;418;p21"/>
          <p:cNvSpPr txBox="1"/>
          <p:nvPr/>
        </p:nvSpPr>
        <p:spPr>
          <a:xfrm>
            <a:off x="251520" y="1988840"/>
            <a:ext cx="8640960" cy="486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</a:rPr>
              <a:t>Beck, Nico, Jonas </a:t>
            </a:r>
            <a:r>
              <a:rPr lang="en-US" sz="2000" dirty="0" err="1">
                <a:solidFill>
                  <a:schemeClr val="tx1"/>
                </a:solidFill>
              </a:rPr>
              <a:t>Dovern</a:t>
            </a:r>
            <a:r>
              <a:rPr lang="en-US" sz="2000" dirty="0">
                <a:solidFill>
                  <a:schemeClr val="tx1"/>
                </a:solidFill>
              </a:rPr>
              <a:t>, and Stefanie Vogl (2025). "Mind the naive forecast! a rigorous evaluation of forecasting models for time series with low predictability". In: Applied Intelligence 55.6, p. 395.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</a:rPr>
              <a:t>Bird et al. (2009). Natural Language Processing with Python. O’Reilly Media Inc.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</a:rPr>
              <a:t>Christensen, Kim, Mathias Siggaard, and </a:t>
            </a:r>
            <a:r>
              <a:rPr lang="en-US" sz="2000" dirty="0" err="1">
                <a:solidFill>
                  <a:schemeClr val="tx1"/>
                </a:solidFill>
              </a:rPr>
              <a:t>Bezirgen</a:t>
            </a:r>
            <a:r>
              <a:rPr lang="en-US" sz="2000" dirty="0">
                <a:solidFill>
                  <a:schemeClr val="tx1"/>
                </a:solidFill>
              </a:rPr>
              <a:t> Veliyev (2023). "A machine learning approach to volatility forecasting". In: Journal of Financial Econometrics 21.5, pp. 1680–1727.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</a:rPr>
              <a:t>Kogan, Shimon et al. (2009). "Predicting risk from financial reports with regression". In: Proceedings of human language technologies: the 2009 annual conference of the North American Chapter of the Association for Computational Linguistics, pp. 272–280.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3886a6d385_0_96"/>
          <p:cNvSpPr txBox="1">
            <a:spLocks noGrp="1"/>
          </p:cNvSpPr>
          <p:nvPr>
            <p:ph type="title"/>
          </p:nvPr>
        </p:nvSpPr>
        <p:spPr>
          <a:xfrm>
            <a:off x="266700" y="517124"/>
            <a:ext cx="8625780" cy="147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4000"/>
              <a:buFont typeface="Arial"/>
              <a:buNone/>
            </a:pPr>
            <a:r>
              <a:rPr lang="en-US" sz="4000" dirty="0"/>
              <a:t>Reference II</a:t>
            </a:r>
            <a:endParaRPr sz="4000" dirty="0"/>
          </a:p>
        </p:txBody>
      </p:sp>
      <p:sp>
        <p:nvSpPr>
          <p:cNvPr id="424" name="Google Shape;424;g33886a6d385_0_96"/>
          <p:cNvSpPr txBox="1"/>
          <p:nvPr/>
        </p:nvSpPr>
        <p:spPr>
          <a:xfrm>
            <a:off x="251520" y="1988840"/>
            <a:ext cx="8640960" cy="395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</a:rPr>
              <a:t>Lee, Daniel and H Sebastian Seung (2000). "Algorithms for non-negative matrix factorization". In: Advances in neural information processing systems 13.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</a:rPr>
              <a:t>Lee, Daniel D and H Sebastian Seung (1999). "Learning the parts of objects by non-negative matrix factorization". In: nature 401.6755, pp. 788–791.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</a:rPr>
              <a:t>Li, </a:t>
            </a:r>
            <a:r>
              <a:rPr lang="en-US" sz="2000" dirty="0" err="1">
                <a:solidFill>
                  <a:schemeClr val="tx1"/>
                </a:solidFill>
              </a:rPr>
              <a:t>Xiafei</a:t>
            </a:r>
            <a:r>
              <a:rPr lang="en-US" sz="2000" dirty="0">
                <a:solidFill>
                  <a:schemeClr val="tx1"/>
                </a:solidFill>
              </a:rPr>
              <a:t>, Chao Liang, and Feng Ma (2022). "Forecasting stock market volatility with a large number of predictors: New evidence from the MS-MIDAS-LASSO model". In: Annals of Operations Research, pp. 1–40.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"/>
          <p:cNvSpPr txBox="1">
            <a:spLocks noGrp="1"/>
          </p:cNvSpPr>
          <p:nvPr>
            <p:ph type="title"/>
          </p:nvPr>
        </p:nvSpPr>
        <p:spPr>
          <a:xfrm>
            <a:off x="251521" y="1988840"/>
            <a:ext cx="5040560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icrosoft Yahei"/>
              <a:buNone/>
            </a:pPr>
            <a:r>
              <a:rPr lang="en-US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Ⅰ Introduction</a:t>
            </a:r>
            <a:endParaRPr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3886a6d385_0_101"/>
          <p:cNvSpPr txBox="1">
            <a:spLocks noGrp="1"/>
          </p:cNvSpPr>
          <p:nvPr>
            <p:ph type="title"/>
          </p:nvPr>
        </p:nvSpPr>
        <p:spPr>
          <a:xfrm>
            <a:off x="266700" y="548680"/>
            <a:ext cx="8625780" cy="144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4000"/>
              <a:buFont typeface="Arial"/>
              <a:buNone/>
            </a:pPr>
            <a:r>
              <a:rPr lang="en-US" sz="4000" dirty="0"/>
              <a:t>Reference III</a:t>
            </a:r>
            <a:endParaRPr sz="4000" dirty="0"/>
          </a:p>
        </p:txBody>
      </p:sp>
      <p:sp>
        <p:nvSpPr>
          <p:cNvPr id="430" name="Google Shape;430;g33886a6d385_0_101"/>
          <p:cNvSpPr txBox="1"/>
          <p:nvPr/>
        </p:nvSpPr>
        <p:spPr>
          <a:xfrm>
            <a:off x="251520" y="1988840"/>
            <a:ext cx="8640960" cy="4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Liang, Chao et al. (2023). "Forecasting China’s stock market volatility with shrinkage method: Can Adaptive Lasso select stronger predictors from numerous predictors?" In: International Journal of Finance &amp; Economics 28.4, pp. 3689–3699.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</a:rPr>
              <a:t>Robertson, Stephen (2004). "Understanding inverse document frequency: on theoretical arguments for IDF". In: Journal of documentation 60.5, pp. 503–520.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</a:rPr>
              <a:t>Sparck Jones, Karen (1972). "A statistical interpretation of term specificity and its application in retrieval". In: Journal of documentation 28.1, pp. 11–21.</a:t>
            </a:r>
            <a:endParaRPr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2"/>
          <p:cNvSpPr txBox="1">
            <a:spLocks noGrp="1"/>
          </p:cNvSpPr>
          <p:nvPr>
            <p:ph type="title"/>
          </p:nvPr>
        </p:nvSpPr>
        <p:spPr>
          <a:xfrm>
            <a:off x="971600" y="1988840"/>
            <a:ext cx="5184576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 !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251520" y="548680"/>
            <a:ext cx="8640960" cy="144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4000"/>
              <a:buFont typeface="Arial"/>
              <a:buNone/>
            </a:pPr>
            <a:r>
              <a:rPr lang="en-US" sz="4000" dirty="0"/>
              <a:t>Introduction- Goals</a:t>
            </a:r>
            <a:endParaRPr dirty="0"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251520" y="1988840"/>
            <a:ext cx="8640960" cy="3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Our project aims to: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39285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    1. Predict the log volatility of the following year via the MD&amp;A section of the Form 10-K;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39285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    2. Find out the importance of each token and check whether they are similar over the years.</a:t>
            </a:r>
            <a:endParaRPr sz="2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251520" y="548680"/>
            <a:ext cx="8640959" cy="1456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4000"/>
              <a:buFont typeface="Arial"/>
              <a:buNone/>
            </a:pPr>
            <a:r>
              <a:rPr lang="en-US" sz="4000" dirty="0"/>
              <a:t>Introduction- Motivation</a:t>
            </a:r>
            <a:endParaRPr dirty="0"/>
          </a:p>
        </p:txBody>
      </p:sp>
      <p:sp>
        <p:nvSpPr>
          <p:cNvPr id="200" name="Google Shape;200;p5"/>
          <p:cNvSpPr txBox="1">
            <a:spLocks noGrp="1"/>
          </p:cNvSpPr>
          <p:nvPr>
            <p:ph type="body" idx="1"/>
          </p:nvPr>
        </p:nvSpPr>
        <p:spPr>
          <a:xfrm>
            <a:off x="251520" y="2004933"/>
            <a:ext cx="8640959" cy="3584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These two goals are meaningful because: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39285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7555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    1. The MD&amp;A section is most related to the forecasting in Form 10-K;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37555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7555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    2. A better predicting model can lead to a better portfolio;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37555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7555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    3. Such models show the market information transmission mechanisms.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251520" y="548681"/>
            <a:ext cx="8640960" cy="144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4000"/>
              <a:buFont typeface="Arial"/>
              <a:buNone/>
            </a:pPr>
            <a:r>
              <a:rPr lang="en-US" sz="4000" dirty="0"/>
              <a:t>Introduction- Dataset</a:t>
            </a:r>
            <a:endParaRPr dirty="0"/>
          </a:p>
        </p:txBody>
      </p:sp>
      <p:sp>
        <p:nvSpPr>
          <p:cNvPr id="207" name="Google Shape;207;p6"/>
          <p:cNvSpPr txBox="1">
            <a:spLocks noGrp="1"/>
          </p:cNvSpPr>
          <p:nvPr>
            <p:ph type="body" idx="1"/>
          </p:nvPr>
        </p:nvSpPr>
        <p:spPr>
          <a:xfrm>
            <a:off x="251520" y="1988840"/>
            <a:ext cx="8640959" cy="36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We use a portion of the data in 10-K Corpus</a:t>
            </a:r>
            <a:r>
              <a:rPr lang="en-US" sz="2000" baseline="30000" dirty="0">
                <a:solidFill>
                  <a:schemeClr val="dk1"/>
                </a:solidFill>
              </a:rPr>
              <a:t>[1]</a:t>
            </a:r>
            <a:r>
              <a:rPr lang="en-US" sz="2000" dirty="0">
                <a:solidFill>
                  <a:schemeClr val="dk1"/>
                </a:solidFill>
              </a:rPr>
              <a:t>, including: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39285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    1. The tokenized MD&amp;A sections;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        -  (e.g. 1996.tok.tgz)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39285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    2. The log volatility in the related year.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        -  (e.g. 1996.logvol.-12.txt, 1996.logvol.+12.txt)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251520" y="5949280"/>
            <a:ext cx="8640959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[1] Shimon Kogan et al. (2009). “Predicting risk from financial reports with regression”. In: Proceedings of human language technologies: the 2009 annual conference of the North American Chapter of the Association for Computational Linguistics, pp. 272–280.</a:t>
            </a:r>
            <a:endParaRPr sz="1200" dirty="0">
              <a:solidFill>
                <a:schemeClr val="dk1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47C5EBF-C456-81DA-CF71-C6B2E364C886}"/>
              </a:ext>
            </a:extLst>
          </p:cNvPr>
          <p:cNvCxnSpPr>
            <a:cxnSpLocks/>
          </p:cNvCxnSpPr>
          <p:nvPr/>
        </p:nvCxnSpPr>
        <p:spPr>
          <a:xfrm>
            <a:off x="251520" y="5949280"/>
            <a:ext cx="4320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 txBox="1">
            <a:spLocks noGrp="1"/>
          </p:cNvSpPr>
          <p:nvPr>
            <p:ph type="title"/>
          </p:nvPr>
        </p:nvSpPr>
        <p:spPr>
          <a:xfrm>
            <a:off x="251520" y="1988840"/>
            <a:ext cx="5040560" cy="2160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icrosoft Yahei"/>
              <a:buNone/>
            </a:pPr>
            <a:r>
              <a:rPr lang="en-US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Ⅱ </a:t>
            </a:r>
            <a:r>
              <a:rPr lang="en-US" sz="4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Methods</a:t>
            </a:r>
            <a:endParaRPr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878b29cd7_0_4"/>
          <p:cNvSpPr txBox="1">
            <a:spLocks noGrp="1"/>
          </p:cNvSpPr>
          <p:nvPr>
            <p:ph type="title"/>
          </p:nvPr>
        </p:nvSpPr>
        <p:spPr>
          <a:xfrm>
            <a:off x="266550" y="570676"/>
            <a:ext cx="8610600" cy="1418164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Methods - Lemmatization, Stemming and Stop token filter</a:t>
            </a:r>
            <a:endParaRPr sz="4000" dirty="0"/>
          </a:p>
        </p:txBody>
      </p:sp>
      <p:sp>
        <p:nvSpPr>
          <p:cNvPr id="221" name="Google Shape;221;g33878b29cd7_0_4"/>
          <p:cNvSpPr txBox="1">
            <a:spLocks noGrp="1"/>
          </p:cNvSpPr>
          <p:nvPr>
            <p:ph type="body" idx="1"/>
          </p:nvPr>
        </p:nvSpPr>
        <p:spPr>
          <a:xfrm>
            <a:off x="266550" y="1988840"/>
            <a:ext cx="8610600" cy="36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We use the Natural Language Toolkit (NLTK)</a:t>
            </a:r>
            <a:r>
              <a:rPr lang="en-US" sz="2000" baseline="30000" dirty="0">
                <a:solidFill>
                  <a:schemeClr val="dk1"/>
                </a:solidFill>
              </a:rPr>
              <a:t>[2]</a:t>
            </a:r>
            <a:r>
              <a:rPr lang="en-US" sz="2000" dirty="0">
                <a:solidFill>
                  <a:schemeClr val="dk1"/>
                </a:solidFill>
              </a:rPr>
              <a:t> as </a:t>
            </a:r>
            <a:r>
              <a:rPr lang="en-US" sz="2000" dirty="0" err="1">
                <a:solidFill>
                  <a:schemeClr val="dk1"/>
                </a:solidFill>
              </a:rPr>
              <a:t>lemmatizer</a:t>
            </a:r>
            <a:r>
              <a:rPr lang="en-US" sz="2000" dirty="0">
                <a:solidFill>
                  <a:schemeClr val="dk1"/>
                </a:solidFill>
              </a:rPr>
              <a:t>, stemmer and stop token filter.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lang="en-US"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1. Some words are regarded as insignificant in text analysis;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    - (e.g. a, an, the, above, across)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2. Words appear in several inflected forms but with same meaning should be considered as the same;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    - (e.g. achieves, achieved, achievement, achievements → </a:t>
            </a:r>
            <a:r>
              <a:rPr lang="en-US" sz="2000" dirty="0" err="1">
                <a:solidFill>
                  <a:schemeClr val="dk1"/>
                </a:solidFill>
              </a:rPr>
              <a:t>achiev</a:t>
            </a:r>
            <a:r>
              <a:rPr lang="en-US" sz="2000" dirty="0">
                <a:solidFill>
                  <a:schemeClr val="dk1"/>
                </a:solidFill>
              </a:rPr>
              <a:t>)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C60FA357-563F-54CC-7DAB-8BBBBA07C21B}"/>
              </a:ext>
            </a:extLst>
          </p:cNvPr>
          <p:cNvCxnSpPr>
            <a:cxnSpLocks/>
          </p:cNvCxnSpPr>
          <p:nvPr/>
        </p:nvCxnSpPr>
        <p:spPr>
          <a:xfrm>
            <a:off x="251520" y="6165304"/>
            <a:ext cx="4320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208;p6">
            <a:extLst>
              <a:ext uri="{FF2B5EF4-FFF2-40B4-BE49-F238E27FC236}">
                <a16:creationId xmlns:a16="http://schemas.microsoft.com/office/drawing/2014/main" id="{757D5FFC-835B-867C-7E45-E27094C6A8EA}"/>
              </a:ext>
            </a:extLst>
          </p:cNvPr>
          <p:cNvSpPr txBox="1"/>
          <p:nvPr/>
        </p:nvSpPr>
        <p:spPr>
          <a:xfrm>
            <a:off x="251520" y="6165304"/>
            <a:ext cx="8640959" cy="612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[2] Bird et al. (2009). Natural Language Processing with Python. O’Reilly Media Inc.</a:t>
            </a:r>
            <a:endParaRPr sz="1200" dirty="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878b29cd7_0_17"/>
          <p:cNvSpPr txBox="1">
            <a:spLocks noGrp="1"/>
          </p:cNvSpPr>
          <p:nvPr>
            <p:ph type="title"/>
          </p:nvPr>
        </p:nvSpPr>
        <p:spPr>
          <a:xfrm>
            <a:off x="251520" y="548681"/>
            <a:ext cx="8640960" cy="144016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445"/>
              <a:buFont typeface="Arial"/>
              <a:buNone/>
            </a:pPr>
            <a:r>
              <a:rPr lang="en-US" sz="4000" dirty="0"/>
              <a:t>Methods - Term Frequency–Inverse Document Frequency (TF-IDF)</a:t>
            </a:r>
            <a:endParaRPr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Google Shape;230;g33878b29cd7_0_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66700" y="1988840"/>
                <a:ext cx="8625780" cy="360040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The term frequency–inverse document frequency (TF-IDF)</a:t>
                </a:r>
                <a:r>
                  <a:rPr lang="en-US" sz="2000" baseline="30000" dirty="0">
                    <a:solidFill>
                      <a:schemeClr val="dk1"/>
                    </a:solidFill>
                    <a:latin typeface="+mj-lt"/>
                  </a:rPr>
                  <a:t>[3] [4] </a:t>
                </a:r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measures the importance of a word to a document in corpus via:</a:t>
                </a:r>
              </a:p>
              <a:p>
                <a:pPr marL="0" lvl="0" indent="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000" dirty="0">
                  <a:latin typeface="+mj-lt"/>
                </a:endParaRPr>
              </a:p>
              <a:p>
                <a:pPr marL="0" lvl="0" indent="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000" dirty="0">
                  <a:latin typeface="+mj-lt"/>
                </a:endParaRPr>
              </a:p>
              <a:p>
                <a:pPr marL="0" lvl="0" indent="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000" dirty="0">
                  <a:latin typeface="+mj-lt"/>
                </a:endParaRPr>
              </a:p>
              <a:p>
                <a:pPr marL="0" lvl="0" indent="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000" dirty="0">
                  <a:solidFill>
                    <a:schemeClr val="dk1"/>
                  </a:solidFill>
                  <a:latin typeface="+mj-lt"/>
                </a:endParaRPr>
              </a:p>
              <a:p>
                <a:pPr marL="0" lvl="0" indent="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 is the raw count of a term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 in a document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+mj-lt"/>
                  </a:rPr>
                  <a:t> is the total number of documents.</a:t>
                </a:r>
                <a:endParaRPr sz="2000" dirty="0">
                  <a:solidFill>
                    <a:schemeClr val="dk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0" name="Google Shape;230;g33878b29cd7_0_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6700" y="1988840"/>
                <a:ext cx="8625780" cy="3600400"/>
              </a:xfrm>
              <a:prstGeom prst="rect">
                <a:avLst/>
              </a:prstGeom>
              <a:blipFill>
                <a:blip r:embed="rId3"/>
                <a:stretch>
                  <a:fillRect l="-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FB1BF33B-FB46-6225-9F7F-2DBDEECE12A7}"/>
              </a:ext>
            </a:extLst>
          </p:cNvPr>
          <p:cNvCxnSpPr>
            <a:cxnSpLocks/>
          </p:cNvCxnSpPr>
          <p:nvPr/>
        </p:nvCxnSpPr>
        <p:spPr>
          <a:xfrm>
            <a:off x="251520" y="5805264"/>
            <a:ext cx="4320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208;p6">
            <a:extLst>
              <a:ext uri="{FF2B5EF4-FFF2-40B4-BE49-F238E27FC236}">
                <a16:creationId xmlns:a16="http://schemas.microsoft.com/office/drawing/2014/main" id="{626A7CF4-AE1E-AFF4-87D7-B1E1D49B9E24}"/>
              </a:ext>
            </a:extLst>
          </p:cNvPr>
          <p:cNvSpPr txBox="1"/>
          <p:nvPr/>
        </p:nvSpPr>
        <p:spPr>
          <a:xfrm>
            <a:off x="251520" y="5805264"/>
            <a:ext cx="8640959" cy="104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[3] Karen Sparck Jones (1972). “A statistical interpretation of term specificity and its application in retrieval”. In: Journal of documentation 28.1, pp. 11–21.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[4] Stephen Robertson (2004). “Understanding inverse document frequency: on theoretical arguments for IDF”. In: Journal of documentation 60.5, pp. 503–520.</a:t>
            </a:r>
            <a:endParaRPr sz="1200" dirty="0">
              <a:solidFill>
                <a:srgbClr val="7F7F7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FB0B992-DF41-F6E2-B0E9-F31ABC918247}"/>
                  </a:ext>
                </a:extLst>
              </p:cNvPr>
              <p:cNvSpPr txBox="1"/>
              <p:nvPr/>
            </p:nvSpPr>
            <p:spPr>
              <a:xfrm>
                <a:off x="611560" y="2996952"/>
                <a:ext cx="7920880" cy="1358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Term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Frequency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                             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tf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000" i="0">
                              <a:latin typeface="Cambria Math" panose="02040503050406030204" pitchFamily="18" charset="0"/>
                            </a:rPr>
                            <m:t>Inverse</m:t>
                          </m:r>
                          <m:r>
                            <m:rPr>
                              <m:nor/>
                            </m:rPr>
                            <a:rPr lang="en-US" altLang="zh-CN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000" i="0">
                              <a:latin typeface="Cambria Math" panose="02040503050406030204" pitchFamily="18" charset="0"/>
                            </a:rPr>
                            <m:t>document</m:t>
                          </m:r>
                          <m:r>
                            <m:rPr>
                              <m:nor/>
                            </m:rPr>
                            <a:rPr lang="en-US" altLang="zh-CN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000" i="0">
                              <a:latin typeface="Cambria Math" panose="02040503050406030204" pitchFamily="18" charset="0"/>
                            </a:rPr>
                            <m:t>frequency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nor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idf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FB0B992-DF41-F6E2-B0E9-F31ABC91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996952"/>
                <a:ext cx="7920880" cy="13580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PolyU PowerPoint Templat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2302</Words>
  <Application>Microsoft Office PowerPoint</Application>
  <PresentationFormat>全屏显示(4:3)</PresentationFormat>
  <Paragraphs>332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Microsoft Yahei</vt:lpstr>
      <vt:lpstr>Microsoft Yahei</vt:lpstr>
      <vt:lpstr>Arial</vt:lpstr>
      <vt:lpstr>Calibri</vt:lpstr>
      <vt:lpstr>Cambria Math</vt:lpstr>
      <vt:lpstr>PolyU PowerPoint Template</vt:lpstr>
      <vt:lpstr>Stock Volatility Forecasting and  Word Features Selection  —— Based On 10-K Corpus</vt:lpstr>
      <vt:lpstr>Contents</vt:lpstr>
      <vt:lpstr>Ⅰ Introduction</vt:lpstr>
      <vt:lpstr>Introduction- Goals</vt:lpstr>
      <vt:lpstr>Introduction- Motivation</vt:lpstr>
      <vt:lpstr>Introduction- Dataset</vt:lpstr>
      <vt:lpstr>Ⅱ Methods</vt:lpstr>
      <vt:lpstr>Methods - Lemmatization, Stemming and Stop token filter</vt:lpstr>
      <vt:lpstr>Methods - Term Frequency–Inverse Document Frequency (TF-IDF)</vt:lpstr>
      <vt:lpstr>Methods - Nonnegative Matrix Factorization (NMF)</vt:lpstr>
      <vt:lpstr>Methods - Naive Model (Baseline)</vt:lpstr>
      <vt:lpstr>Methods - Lasso/Ridge Regression &amp; Decision Tree</vt:lpstr>
      <vt:lpstr>Methods - Evaluation</vt:lpstr>
      <vt:lpstr>Methods – Feature Selection</vt:lpstr>
      <vt:lpstr>Methods - Overview</vt:lpstr>
      <vt:lpstr>Ⅲ Result</vt:lpstr>
      <vt:lpstr>Result - Error</vt:lpstr>
      <vt:lpstr>Result - Error</vt:lpstr>
      <vt:lpstr>Result - Error</vt:lpstr>
      <vt:lpstr>Result - Error</vt:lpstr>
      <vt:lpstr>Result - Word Features</vt:lpstr>
      <vt:lpstr>Result - Word Features</vt:lpstr>
      <vt:lpstr>Result - Word Features</vt:lpstr>
      <vt:lpstr>Result - Word Features</vt:lpstr>
      <vt:lpstr>Ⅳ Conclusion</vt:lpstr>
      <vt:lpstr>Conclusion</vt:lpstr>
      <vt:lpstr>Conclusion</vt:lpstr>
      <vt:lpstr>Reference I</vt:lpstr>
      <vt:lpstr>Reference II</vt:lpstr>
      <vt:lpstr>Reference III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Stella Lee</dc:creator>
  <cp:lastModifiedBy>Zeyu WANG</cp:lastModifiedBy>
  <cp:revision>108</cp:revision>
  <dcterms:created xsi:type="dcterms:W3CDTF">2021-04-19T05:02:00Z</dcterms:created>
  <dcterms:modified xsi:type="dcterms:W3CDTF">2025-03-18T09:31:27Z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C76074184FF448A98D84878A2C510A77_12</vt:lpwstr>
  </property>
</Properties>
</file>